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417" r:id="rId2"/>
    <p:sldId id="420" r:id="rId3"/>
    <p:sldId id="583" r:id="rId4"/>
    <p:sldId id="586" r:id="rId5"/>
    <p:sldId id="419" r:id="rId6"/>
    <p:sldId id="421" r:id="rId7"/>
    <p:sldId id="418" r:id="rId8"/>
    <p:sldId id="422" r:id="rId9"/>
    <p:sldId id="423" r:id="rId10"/>
    <p:sldId id="472" r:id="rId11"/>
    <p:sldId id="473" r:id="rId12"/>
    <p:sldId id="432" r:id="rId13"/>
    <p:sldId id="474" r:id="rId14"/>
    <p:sldId id="471" r:id="rId15"/>
    <p:sldId id="424" r:id="rId16"/>
    <p:sldId id="587" r:id="rId17"/>
    <p:sldId id="425" r:id="rId18"/>
    <p:sldId id="433" r:id="rId19"/>
    <p:sldId id="588" r:id="rId20"/>
    <p:sldId id="485" r:id="rId21"/>
    <p:sldId id="430" r:id="rId22"/>
    <p:sldId id="431" r:id="rId23"/>
    <p:sldId id="426" r:id="rId24"/>
    <p:sldId id="427" r:id="rId25"/>
    <p:sldId id="428" r:id="rId26"/>
    <p:sldId id="429" r:id="rId27"/>
    <p:sldId id="589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8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7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83ACF4-BB3F-0A49-A3FA-B1EBE5DD272D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568451-C8A8-E043-A546-D9F2B31B78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38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E1A25-899F-B742-B77E-3A6821D292C7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C8F5EF-A98E-A14C-90FD-F5F6CEC48E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212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Graphs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A24F0F2E-2519-E749-B09D-78AE2716A5FD}" type="datetime8">
              <a:rPr lang="en-US"/>
              <a:pPr/>
              <a:t>7/23/2014 2:15 PM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401110-A371-434C-BFB0-917D1FAFA040}" type="slidenum">
              <a:rPr lang="en-US"/>
              <a:pPr/>
              <a:t>1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741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DBF1E84B-E475-2D4F-920B-E3CA60B31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DBF1E84B-E475-2D4F-920B-E3CA60B31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Shortest Paths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93F17DAE-F21A-1643-B359-00EC37E4A4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Shortest Paths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DE3F0465-CEA2-4F43-89E2-1462FDD964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DBF1E84B-E475-2D4F-920B-E3CA60B31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DBF1E84B-E475-2D4F-920B-E3CA60B31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2507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2507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7247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1223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7247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1223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DBF1E84B-E475-2D4F-920B-E3CA60B31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DBF1E84B-E475-2D4F-920B-E3CA60B31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DBF1E84B-E475-2D4F-920B-E3CA60B31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DBF1E84B-E475-2D4F-920B-E3CA60B31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DBF1E84B-E475-2D4F-920B-E3CA60B31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566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69110"/>
            <a:ext cx="8229600" cy="495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pic>
        <p:nvPicPr>
          <p:cNvPr id="1031" name="Picture 7" descr="YorkULogoHor(large)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313525"/>
            <a:ext cx="1365250" cy="54447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523263" y="6447263"/>
            <a:ext cx="26207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Last Updated:  </a:t>
            </a:r>
            <a:r>
              <a:rPr lang="en-CA" sz="1200" dirty="0" smtClean="0"/>
              <a:t>2014-03-18 8:08 AM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365250" y="6322237"/>
            <a:ext cx="8747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CSE 2011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365250" y="6542901"/>
            <a:ext cx="107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Prof. J. Elder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292600" y="6447263"/>
            <a:ext cx="560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 </a:t>
            </a:r>
            <a:fld id="{B2C42470-DA64-F644-A452-83824504D888}" type="slidenum">
              <a:rPr lang="en-US" sz="1200" smtClean="0"/>
              <a:pPr/>
              <a:t>‹#›</a:t>
            </a:fld>
            <a:r>
              <a:rPr lang="en-US" sz="1200" dirty="0" smtClean="0"/>
              <a:t> -</a:t>
            </a:r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lr>
          <a:schemeClr val="accent1"/>
        </a:buClr>
        <a:buFont typeface="Wingdings" charset="2"/>
        <a:buChar char="Ø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Wingdings" charset="2"/>
        <a:buChar char="q"/>
        <a:defRPr sz="2000">
          <a:solidFill>
            <a:schemeClr val="tx1"/>
          </a:solidFill>
          <a:latin typeface="+mn-lt"/>
          <a:ea typeface="ＭＳ Ｐゴシック" pitchFamily="-110" charset="-128"/>
        </a:defRPr>
      </a:lvl2pPr>
      <a:lvl3pPr marL="1143000" indent="-228600" algn="l" rtl="0" eaLnBrk="1" fontAlgn="base" hangingPunct="1">
        <a:spcBef>
          <a:spcPct val="50000"/>
        </a:spcBef>
        <a:spcAft>
          <a:spcPct val="0"/>
        </a:spcAft>
        <a:buClr>
          <a:schemeClr val="accent3"/>
        </a:buClr>
        <a:buFont typeface="Wingdings" charset="2"/>
        <a:buChar char="²"/>
        <a:defRPr>
          <a:solidFill>
            <a:schemeClr val="tx1"/>
          </a:solidFill>
          <a:latin typeface="+mn-lt"/>
          <a:ea typeface="ＭＳ Ｐゴシック" pitchFamily="-110" charset="-128"/>
        </a:defRPr>
      </a:lvl3pPr>
      <a:lvl4pPr marL="1600200" indent="-228600" algn="l" rtl="0" eaLnBrk="1" fontAlgn="base" hangingPunct="1">
        <a:spcBef>
          <a:spcPct val="50000"/>
        </a:spcBef>
        <a:spcAft>
          <a:spcPct val="0"/>
        </a:spcAft>
        <a:buClr>
          <a:srgbClr val="FF00FF"/>
        </a:buClr>
        <a:buFont typeface="Wingdings" charset="2"/>
        <a:buChar char="v"/>
        <a:defRPr sz="1600">
          <a:solidFill>
            <a:schemeClr val="tx1"/>
          </a:solidFill>
          <a:latin typeface="+mn-lt"/>
          <a:ea typeface="ＭＳ Ｐゴシック" pitchFamily="-110" charset="-128"/>
        </a:defRPr>
      </a:lvl4pPr>
      <a:lvl5pPr marL="2057400" indent="-228600" algn="l" rtl="0" eaLnBrk="1" fontAlgn="base" hangingPunct="1">
        <a:spcBef>
          <a:spcPct val="50000"/>
        </a:spcBef>
        <a:spcAft>
          <a:spcPct val="0"/>
        </a:spcAft>
        <a:buFont typeface="Arial"/>
        <a:buChar char="•"/>
        <a:defRPr sz="1400">
          <a:solidFill>
            <a:schemeClr val="tx1"/>
          </a:solidFill>
          <a:latin typeface="+mn-lt"/>
          <a:ea typeface="ＭＳ Ｐゴシック" pitchFamily="-110" charset="-128"/>
        </a:defRPr>
      </a:lvl5pPr>
      <a:lvl6pPr marL="25146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6pPr>
      <a:lvl7pPr marL="29718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7pPr>
      <a:lvl8pPr marL="34290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8pPr>
      <a:lvl9pPr marL="38862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9.wmf"/><Relationship Id="rId18" Type="http://schemas.openxmlformats.org/officeDocument/2006/relationships/oleObject" Target="../embeddings/oleObject10.bin"/><Relationship Id="rId3" Type="http://schemas.openxmlformats.org/officeDocument/2006/relationships/image" Target="../media/image14.png"/><Relationship Id="rId21" Type="http://schemas.openxmlformats.org/officeDocument/2006/relationships/image" Target="../media/image13.wmf"/><Relationship Id="rId7" Type="http://schemas.openxmlformats.org/officeDocument/2006/relationships/image" Target="../media/image6.wmf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9.bin"/><Relationship Id="rId20" Type="http://schemas.openxmlformats.org/officeDocument/2006/relationships/oleObject" Target="../embeddings/oleObject11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6.bin"/><Relationship Id="rId19" Type="http://schemas.openxmlformats.org/officeDocument/2006/relationships/image" Target="../media/image12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8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676400"/>
            <a:ext cx="7772400" cy="1143000"/>
          </a:xfrm>
        </p:spPr>
        <p:txBody>
          <a:bodyPr/>
          <a:lstStyle/>
          <a:p>
            <a:r>
              <a:rPr lang="en-US" dirty="0" smtClean="0"/>
              <a:t>Graphs – ADTs and Implementations</a:t>
            </a:r>
            <a:endParaRPr lang="en-US" dirty="0"/>
          </a:p>
        </p:txBody>
      </p:sp>
      <p:sp>
        <p:nvSpPr>
          <p:cNvPr id="3639" name="Oval 567"/>
          <p:cNvSpPr>
            <a:spLocks noChangeArrowheads="1"/>
          </p:cNvSpPr>
          <p:nvPr/>
        </p:nvSpPr>
        <p:spPr bwMode="auto">
          <a:xfrm>
            <a:off x="5504501" y="3057058"/>
            <a:ext cx="936625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chemeClr val="bg1"/>
                </a:solidFill>
              </a:rPr>
              <a:t>ORD</a:t>
            </a:r>
          </a:p>
        </p:txBody>
      </p:sp>
      <p:sp>
        <p:nvSpPr>
          <p:cNvPr id="3640" name="Oval 568"/>
          <p:cNvSpPr>
            <a:spLocks noChangeArrowheads="1"/>
          </p:cNvSpPr>
          <p:nvPr/>
        </p:nvSpPr>
        <p:spPr bwMode="auto">
          <a:xfrm>
            <a:off x="5215576" y="4571533"/>
            <a:ext cx="936625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chemeClr val="bg1"/>
                </a:solidFill>
              </a:rPr>
              <a:t>DFW</a:t>
            </a:r>
          </a:p>
        </p:txBody>
      </p:sp>
      <p:sp>
        <p:nvSpPr>
          <p:cNvPr id="3641" name="Oval 569"/>
          <p:cNvSpPr>
            <a:spLocks noChangeArrowheads="1"/>
          </p:cNvSpPr>
          <p:nvPr/>
        </p:nvSpPr>
        <p:spPr bwMode="auto">
          <a:xfrm>
            <a:off x="3294701" y="3285658"/>
            <a:ext cx="936625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>
                <a:solidFill>
                  <a:schemeClr val="bg1"/>
                </a:solidFill>
              </a:rPr>
              <a:t>SFO</a:t>
            </a:r>
          </a:p>
        </p:txBody>
      </p:sp>
      <p:sp>
        <p:nvSpPr>
          <p:cNvPr id="3642" name="Oval 570"/>
          <p:cNvSpPr>
            <a:spLocks noChangeArrowheads="1"/>
          </p:cNvSpPr>
          <p:nvPr/>
        </p:nvSpPr>
        <p:spPr bwMode="auto">
          <a:xfrm>
            <a:off x="3447101" y="4428658"/>
            <a:ext cx="936625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chemeClr val="bg1"/>
                </a:solidFill>
              </a:rPr>
              <a:t>LAX</a:t>
            </a:r>
          </a:p>
        </p:txBody>
      </p:sp>
      <p:cxnSp>
        <p:nvCxnSpPr>
          <p:cNvPr id="3643" name="AutoShape 571"/>
          <p:cNvCxnSpPr>
            <a:cxnSpLocks noChangeShapeType="1"/>
            <a:stCxn id="3641" idx="6"/>
            <a:endCxn id="3639" idx="2"/>
          </p:cNvCxnSpPr>
          <p:nvPr/>
        </p:nvCxnSpPr>
        <p:spPr bwMode="auto">
          <a:xfrm flipV="1">
            <a:off x="4240851" y="3285658"/>
            <a:ext cx="1254125" cy="228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644" name="AutoShape 572"/>
          <p:cNvCxnSpPr>
            <a:cxnSpLocks noChangeShapeType="1"/>
            <a:stCxn id="3640" idx="0"/>
            <a:endCxn id="3639" idx="4"/>
          </p:cNvCxnSpPr>
          <p:nvPr/>
        </p:nvCxnSpPr>
        <p:spPr bwMode="auto">
          <a:xfrm flipV="1">
            <a:off x="5683889" y="3523783"/>
            <a:ext cx="288925" cy="1038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645" name="AutoShape 573"/>
          <p:cNvCxnSpPr>
            <a:cxnSpLocks noChangeShapeType="1"/>
            <a:stCxn id="3641" idx="4"/>
            <a:endCxn id="3642" idx="0"/>
          </p:cNvCxnSpPr>
          <p:nvPr/>
        </p:nvCxnSpPr>
        <p:spPr bwMode="auto">
          <a:xfrm>
            <a:off x="3763014" y="3752383"/>
            <a:ext cx="152400" cy="6667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646" name="AutoShape 574"/>
          <p:cNvCxnSpPr>
            <a:cxnSpLocks noChangeShapeType="1"/>
            <a:stCxn id="3642" idx="6"/>
            <a:endCxn id="3640" idx="2"/>
          </p:cNvCxnSpPr>
          <p:nvPr/>
        </p:nvCxnSpPr>
        <p:spPr bwMode="auto">
          <a:xfrm>
            <a:off x="4393251" y="4657258"/>
            <a:ext cx="812800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647" name="AutoShape 575"/>
          <p:cNvCxnSpPr>
            <a:cxnSpLocks noChangeShapeType="1"/>
            <a:stCxn id="3642" idx="7"/>
            <a:endCxn id="3639" idx="3"/>
          </p:cNvCxnSpPr>
          <p:nvPr/>
        </p:nvCxnSpPr>
        <p:spPr bwMode="auto">
          <a:xfrm flipV="1">
            <a:off x="4247201" y="3457108"/>
            <a:ext cx="1393825" cy="1028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3648" name="Text Box 576"/>
          <p:cNvSpPr txBox="1">
            <a:spLocks noChangeArrowheads="1"/>
          </p:cNvSpPr>
          <p:nvPr/>
        </p:nvSpPr>
        <p:spPr bwMode="auto">
          <a:xfrm rot="-4662247">
            <a:off x="5464020" y="3615064"/>
            <a:ext cx="598488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802</a:t>
            </a:r>
          </a:p>
        </p:txBody>
      </p:sp>
      <p:sp>
        <p:nvSpPr>
          <p:cNvPr id="3649" name="Text Box 577"/>
          <p:cNvSpPr txBox="1">
            <a:spLocks noChangeArrowheads="1"/>
          </p:cNvSpPr>
          <p:nvPr/>
        </p:nvSpPr>
        <p:spPr bwMode="auto">
          <a:xfrm rot="-2136302">
            <a:off x="4326576" y="3793658"/>
            <a:ext cx="73660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1743</a:t>
            </a:r>
          </a:p>
        </p:txBody>
      </p:sp>
      <p:sp>
        <p:nvSpPr>
          <p:cNvPr id="3650" name="Text Box 578"/>
          <p:cNvSpPr txBox="1">
            <a:spLocks noChangeArrowheads="1"/>
          </p:cNvSpPr>
          <p:nvPr/>
        </p:nvSpPr>
        <p:spPr bwMode="auto">
          <a:xfrm rot="-689345">
            <a:off x="4437701" y="3057058"/>
            <a:ext cx="73660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1843</a:t>
            </a:r>
          </a:p>
        </p:txBody>
      </p:sp>
      <p:sp>
        <p:nvSpPr>
          <p:cNvPr id="3651" name="Text Box 579"/>
          <p:cNvSpPr txBox="1">
            <a:spLocks noChangeArrowheads="1"/>
          </p:cNvSpPr>
          <p:nvPr/>
        </p:nvSpPr>
        <p:spPr bwMode="auto">
          <a:xfrm rot="695916">
            <a:off x="4478976" y="4384208"/>
            <a:ext cx="73660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1233</a:t>
            </a:r>
          </a:p>
        </p:txBody>
      </p:sp>
      <p:sp>
        <p:nvSpPr>
          <p:cNvPr id="3652" name="Text Box 580"/>
          <p:cNvSpPr txBox="1">
            <a:spLocks noChangeArrowheads="1"/>
          </p:cNvSpPr>
          <p:nvPr/>
        </p:nvSpPr>
        <p:spPr bwMode="auto">
          <a:xfrm rot="4665015">
            <a:off x="3698720" y="3921452"/>
            <a:ext cx="598487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337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Subgraphs</a:t>
            </a:r>
            <a:endParaRPr lang="en-US" dirty="0"/>
          </a:p>
        </p:txBody>
      </p:sp>
      <p:sp>
        <p:nvSpPr>
          <p:cNvPr id="2191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4038600" cy="4343400"/>
          </a:xfrm>
        </p:spPr>
        <p:txBody>
          <a:bodyPr/>
          <a:lstStyle/>
          <a:p>
            <a:r>
              <a:rPr lang="en-US" sz="2400"/>
              <a:t>A subgraph S of a graph G is a graph such that </a:t>
            </a:r>
          </a:p>
          <a:p>
            <a:pPr lvl="1"/>
            <a:r>
              <a:rPr lang="en-US" sz="2000"/>
              <a:t>The vertices of S are a subset of the vertices of G</a:t>
            </a:r>
          </a:p>
          <a:p>
            <a:pPr lvl="1"/>
            <a:r>
              <a:rPr lang="en-US" sz="2000"/>
              <a:t>The edges of S are a subset of the edges of G</a:t>
            </a:r>
          </a:p>
          <a:p>
            <a:r>
              <a:rPr lang="en-US" sz="2400"/>
              <a:t>A spanning subgraph of G is a subgraph that contains all the vertices of G</a:t>
            </a:r>
          </a:p>
        </p:txBody>
      </p:sp>
      <p:sp>
        <p:nvSpPr>
          <p:cNvPr id="219152" name="Text Box 16"/>
          <p:cNvSpPr txBox="1">
            <a:spLocks noChangeArrowheads="1"/>
          </p:cNvSpPr>
          <p:nvPr/>
        </p:nvSpPr>
        <p:spPr bwMode="auto">
          <a:xfrm>
            <a:off x="5435600" y="3117850"/>
            <a:ext cx="285750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/>
              <a:t>Subgraph</a:t>
            </a:r>
          </a:p>
        </p:txBody>
      </p:sp>
      <p:sp>
        <p:nvSpPr>
          <p:cNvPr id="219163" name="Text Box 27"/>
          <p:cNvSpPr txBox="1">
            <a:spLocks noChangeArrowheads="1"/>
          </p:cNvSpPr>
          <p:nvPr/>
        </p:nvSpPr>
        <p:spPr bwMode="auto">
          <a:xfrm>
            <a:off x="5041900" y="5699125"/>
            <a:ext cx="364490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/>
              <a:t>Spanning subgraph</a:t>
            </a:r>
          </a:p>
        </p:txBody>
      </p:sp>
      <p:sp>
        <p:nvSpPr>
          <p:cNvPr id="219141" name="Oval 5"/>
          <p:cNvSpPr>
            <a:spLocks noChangeAspect="1" noChangeArrowheads="1"/>
          </p:cNvSpPr>
          <p:nvPr/>
        </p:nvSpPr>
        <p:spPr bwMode="auto">
          <a:xfrm rot="21600000">
            <a:off x="6788150" y="1951038"/>
            <a:ext cx="366713" cy="366712"/>
          </a:xfrm>
          <a:prstGeom prst="ellipse">
            <a:avLst/>
          </a:prstGeom>
          <a:solidFill>
            <a:schemeClr val="folHlink"/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142" name="Oval 6"/>
          <p:cNvSpPr>
            <a:spLocks noChangeAspect="1" noChangeArrowheads="1"/>
          </p:cNvSpPr>
          <p:nvPr/>
        </p:nvSpPr>
        <p:spPr bwMode="auto">
          <a:xfrm rot="21600000">
            <a:off x="5324475" y="1951038"/>
            <a:ext cx="366713" cy="366712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143" name="Oval 7"/>
          <p:cNvSpPr>
            <a:spLocks noChangeAspect="1" noChangeArrowheads="1"/>
          </p:cNvSpPr>
          <p:nvPr/>
        </p:nvSpPr>
        <p:spPr bwMode="auto">
          <a:xfrm rot="21600000">
            <a:off x="6056313" y="1219200"/>
            <a:ext cx="366712" cy="366713"/>
          </a:xfrm>
          <a:prstGeom prst="ellipse">
            <a:avLst/>
          </a:prstGeom>
          <a:solidFill>
            <a:schemeClr val="folHlink"/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144" name="Oval 8"/>
          <p:cNvSpPr>
            <a:spLocks noChangeAspect="1" noChangeArrowheads="1"/>
          </p:cNvSpPr>
          <p:nvPr/>
        </p:nvSpPr>
        <p:spPr bwMode="auto">
          <a:xfrm rot="21600000">
            <a:off x="6056313" y="2682875"/>
            <a:ext cx="366712" cy="366713"/>
          </a:xfrm>
          <a:prstGeom prst="ellipse">
            <a:avLst/>
          </a:prstGeom>
          <a:solidFill>
            <a:schemeClr val="folHlink"/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19145" name="AutoShape 9"/>
          <p:cNvCxnSpPr>
            <a:cxnSpLocks noChangeAspect="1" noChangeShapeType="1"/>
            <a:stCxn id="219143" idx="3"/>
            <a:endCxn id="219142" idx="7"/>
          </p:cNvCxnSpPr>
          <p:nvPr/>
        </p:nvCxnSpPr>
        <p:spPr bwMode="auto">
          <a:xfrm flipH="1">
            <a:off x="5635625" y="1538288"/>
            <a:ext cx="474663" cy="458787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219146" name="AutoShape 10"/>
          <p:cNvCxnSpPr>
            <a:cxnSpLocks noChangeAspect="1" noChangeShapeType="1"/>
            <a:stCxn id="219144" idx="1"/>
            <a:endCxn id="219142" idx="5"/>
          </p:cNvCxnSpPr>
          <p:nvPr/>
        </p:nvCxnSpPr>
        <p:spPr bwMode="auto">
          <a:xfrm flipH="1" flipV="1">
            <a:off x="5635625" y="2270125"/>
            <a:ext cx="474663" cy="458788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219147" name="AutoShape 11"/>
          <p:cNvCxnSpPr>
            <a:cxnSpLocks noChangeAspect="1" noChangeShapeType="1"/>
            <a:stCxn id="219144" idx="7"/>
            <a:endCxn id="219141" idx="3"/>
          </p:cNvCxnSpPr>
          <p:nvPr/>
        </p:nvCxnSpPr>
        <p:spPr bwMode="auto">
          <a:xfrm flipV="1">
            <a:off x="6367463" y="2270125"/>
            <a:ext cx="474662" cy="458788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219148" name="AutoShape 12"/>
          <p:cNvCxnSpPr>
            <a:cxnSpLocks noChangeAspect="1" noChangeShapeType="1"/>
            <a:stCxn id="219143" idx="5"/>
            <a:endCxn id="219141" idx="1"/>
          </p:cNvCxnSpPr>
          <p:nvPr/>
        </p:nvCxnSpPr>
        <p:spPr bwMode="auto">
          <a:xfrm>
            <a:off x="6367463" y="1538288"/>
            <a:ext cx="474662" cy="458787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219149" name="AutoShape 13"/>
          <p:cNvCxnSpPr>
            <a:cxnSpLocks noChangeAspect="1" noChangeShapeType="1"/>
            <a:stCxn id="219143" idx="4"/>
            <a:endCxn id="219144" idx="0"/>
          </p:cNvCxnSpPr>
          <p:nvPr/>
        </p:nvCxnSpPr>
        <p:spPr bwMode="auto">
          <a:xfrm>
            <a:off x="6237288" y="1592263"/>
            <a:ext cx="0" cy="1082675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</p:cxnSp>
      <p:sp>
        <p:nvSpPr>
          <p:cNvPr id="219150" name="Oval 14"/>
          <p:cNvSpPr>
            <a:spLocks noChangeAspect="1" noChangeArrowheads="1"/>
          </p:cNvSpPr>
          <p:nvPr/>
        </p:nvSpPr>
        <p:spPr bwMode="auto">
          <a:xfrm rot="21600000">
            <a:off x="8039100" y="1951038"/>
            <a:ext cx="366713" cy="366712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19151" name="AutoShape 15"/>
          <p:cNvCxnSpPr>
            <a:cxnSpLocks noChangeAspect="1" noChangeShapeType="1"/>
            <a:stCxn id="219141" idx="6"/>
            <a:endCxn id="219150" idx="2"/>
          </p:cNvCxnSpPr>
          <p:nvPr/>
        </p:nvCxnSpPr>
        <p:spPr bwMode="auto">
          <a:xfrm>
            <a:off x="7161213" y="2133600"/>
            <a:ext cx="86995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219164" name="AutoShape 28"/>
          <p:cNvCxnSpPr>
            <a:cxnSpLocks noChangeAspect="1" noChangeShapeType="1"/>
            <a:stCxn id="219144" idx="6"/>
            <a:endCxn id="219150" idx="3"/>
          </p:cNvCxnSpPr>
          <p:nvPr/>
        </p:nvCxnSpPr>
        <p:spPr bwMode="auto">
          <a:xfrm flipV="1">
            <a:off x="6430963" y="2273300"/>
            <a:ext cx="1660525" cy="592138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219165" name="AutoShape 29"/>
          <p:cNvCxnSpPr>
            <a:cxnSpLocks noChangeAspect="1" noChangeShapeType="1"/>
            <a:stCxn id="219150" idx="1"/>
            <a:endCxn id="219143" idx="6"/>
          </p:cNvCxnSpPr>
          <p:nvPr/>
        </p:nvCxnSpPr>
        <p:spPr bwMode="auto">
          <a:xfrm flipH="1" flipV="1">
            <a:off x="6430963" y="1401763"/>
            <a:ext cx="1660525" cy="592137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sp>
        <p:nvSpPr>
          <p:cNvPr id="219168" name="Oval 32"/>
          <p:cNvSpPr>
            <a:spLocks noChangeAspect="1" noChangeArrowheads="1"/>
          </p:cNvSpPr>
          <p:nvPr/>
        </p:nvSpPr>
        <p:spPr bwMode="auto">
          <a:xfrm rot="21600000">
            <a:off x="6786563" y="4532313"/>
            <a:ext cx="366712" cy="366712"/>
          </a:xfrm>
          <a:prstGeom prst="ellipse">
            <a:avLst/>
          </a:prstGeom>
          <a:solidFill>
            <a:schemeClr val="folHlink"/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169" name="Oval 33"/>
          <p:cNvSpPr>
            <a:spLocks noChangeAspect="1" noChangeArrowheads="1"/>
          </p:cNvSpPr>
          <p:nvPr/>
        </p:nvSpPr>
        <p:spPr bwMode="auto">
          <a:xfrm rot="21600000">
            <a:off x="5322888" y="4532313"/>
            <a:ext cx="366712" cy="366712"/>
          </a:xfrm>
          <a:prstGeom prst="ellipse">
            <a:avLst/>
          </a:prstGeom>
          <a:solidFill>
            <a:schemeClr val="folHlink"/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170" name="Oval 34"/>
          <p:cNvSpPr>
            <a:spLocks noChangeAspect="1" noChangeArrowheads="1"/>
          </p:cNvSpPr>
          <p:nvPr/>
        </p:nvSpPr>
        <p:spPr bwMode="auto">
          <a:xfrm rot="21600000">
            <a:off x="6054725" y="3800475"/>
            <a:ext cx="366713" cy="366713"/>
          </a:xfrm>
          <a:prstGeom prst="ellipse">
            <a:avLst/>
          </a:prstGeom>
          <a:solidFill>
            <a:schemeClr val="folHlink"/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171" name="Oval 35"/>
          <p:cNvSpPr>
            <a:spLocks noChangeAspect="1" noChangeArrowheads="1"/>
          </p:cNvSpPr>
          <p:nvPr/>
        </p:nvSpPr>
        <p:spPr bwMode="auto">
          <a:xfrm rot="21600000">
            <a:off x="6054725" y="5264150"/>
            <a:ext cx="366713" cy="366713"/>
          </a:xfrm>
          <a:prstGeom prst="ellipse">
            <a:avLst/>
          </a:prstGeom>
          <a:solidFill>
            <a:schemeClr val="folHlink"/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19172" name="AutoShape 36"/>
          <p:cNvCxnSpPr>
            <a:cxnSpLocks noChangeAspect="1" noChangeShapeType="1"/>
            <a:stCxn id="219170" idx="3"/>
            <a:endCxn id="219169" idx="7"/>
          </p:cNvCxnSpPr>
          <p:nvPr/>
        </p:nvCxnSpPr>
        <p:spPr bwMode="auto">
          <a:xfrm flipH="1">
            <a:off x="5634038" y="4119563"/>
            <a:ext cx="474662" cy="458787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219173" name="AutoShape 37"/>
          <p:cNvCxnSpPr>
            <a:cxnSpLocks noChangeAspect="1" noChangeShapeType="1"/>
            <a:stCxn id="219171" idx="1"/>
            <a:endCxn id="219169" idx="5"/>
          </p:cNvCxnSpPr>
          <p:nvPr/>
        </p:nvCxnSpPr>
        <p:spPr bwMode="auto">
          <a:xfrm flipH="1" flipV="1">
            <a:off x="5634038" y="4851400"/>
            <a:ext cx="474662" cy="458788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219174" name="AutoShape 38"/>
          <p:cNvCxnSpPr>
            <a:cxnSpLocks noChangeAspect="1" noChangeShapeType="1"/>
            <a:stCxn id="219171" idx="7"/>
            <a:endCxn id="219168" idx="3"/>
          </p:cNvCxnSpPr>
          <p:nvPr/>
        </p:nvCxnSpPr>
        <p:spPr bwMode="auto">
          <a:xfrm flipV="1">
            <a:off x="6365875" y="4851400"/>
            <a:ext cx="474663" cy="458788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219175" name="AutoShape 39"/>
          <p:cNvCxnSpPr>
            <a:cxnSpLocks noChangeAspect="1" noChangeShapeType="1"/>
            <a:stCxn id="219170" idx="5"/>
            <a:endCxn id="219168" idx="1"/>
          </p:cNvCxnSpPr>
          <p:nvPr/>
        </p:nvCxnSpPr>
        <p:spPr bwMode="auto">
          <a:xfrm>
            <a:off x="6365875" y="4119563"/>
            <a:ext cx="474663" cy="458787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219176" name="AutoShape 40"/>
          <p:cNvCxnSpPr>
            <a:cxnSpLocks noChangeAspect="1" noChangeShapeType="1"/>
            <a:stCxn id="219170" idx="4"/>
            <a:endCxn id="219171" idx="0"/>
          </p:cNvCxnSpPr>
          <p:nvPr/>
        </p:nvCxnSpPr>
        <p:spPr bwMode="auto">
          <a:xfrm>
            <a:off x="6235700" y="4173538"/>
            <a:ext cx="0" cy="1082675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</p:cxnSp>
      <p:sp>
        <p:nvSpPr>
          <p:cNvPr id="219177" name="Oval 41"/>
          <p:cNvSpPr>
            <a:spLocks noChangeAspect="1" noChangeArrowheads="1"/>
          </p:cNvSpPr>
          <p:nvPr/>
        </p:nvSpPr>
        <p:spPr bwMode="auto">
          <a:xfrm rot="21600000">
            <a:off x="8037513" y="4532313"/>
            <a:ext cx="366712" cy="366712"/>
          </a:xfrm>
          <a:prstGeom prst="ellipse">
            <a:avLst/>
          </a:prstGeom>
          <a:solidFill>
            <a:schemeClr val="folHlink"/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19178" name="AutoShape 42"/>
          <p:cNvCxnSpPr>
            <a:cxnSpLocks noChangeAspect="1" noChangeShapeType="1"/>
            <a:stCxn id="219168" idx="6"/>
            <a:endCxn id="219177" idx="2"/>
          </p:cNvCxnSpPr>
          <p:nvPr/>
        </p:nvCxnSpPr>
        <p:spPr bwMode="auto">
          <a:xfrm>
            <a:off x="7159625" y="4714875"/>
            <a:ext cx="86995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219179" name="AutoShape 43"/>
          <p:cNvCxnSpPr>
            <a:cxnSpLocks noChangeAspect="1" noChangeShapeType="1"/>
            <a:stCxn id="219171" idx="6"/>
            <a:endCxn id="219177" idx="3"/>
          </p:cNvCxnSpPr>
          <p:nvPr/>
        </p:nvCxnSpPr>
        <p:spPr bwMode="auto">
          <a:xfrm flipV="1">
            <a:off x="6429375" y="4854575"/>
            <a:ext cx="1660525" cy="592138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219180" name="AutoShape 44"/>
          <p:cNvCxnSpPr>
            <a:cxnSpLocks noChangeAspect="1" noChangeShapeType="1"/>
            <a:stCxn id="219177" idx="1"/>
            <a:endCxn id="219170" idx="6"/>
          </p:cNvCxnSpPr>
          <p:nvPr/>
        </p:nvCxnSpPr>
        <p:spPr bwMode="auto">
          <a:xfrm flipH="1" flipV="1">
            <a:off x="6429375" y="3983038"/>
            <a:ext cx="1660525" cy="592137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Connectivity</a:t>
            </a:r>
            <a:endParaRPr lang="en-US" dirty="0"/>
          </a:p>
        </p:txBody>
      </p:sp>
      <p:sp>
        <p:nvSpPr>
          <p:cNvPr id="2181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 graph is connected if there is a path between every pair of vertices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 connected component of a graph G is a maximal connected </a:t>
            </a:r>
            <a:r>
              <a:rPr lang="en-US" sz="2400" dirty="0" err="1"/>
              <a:t>subgraph</a:t>
            </a:r>
            <a:r>
              <a:rPr lang="en-US" sz="2400" dirty="0"/>
              <a:t> of G</a:t>
            </a:r>
          </a:p>
        </p:txBody>
      </p:sp>
      <p:grpSp>
        <p:nvGrpSpPr>
          <p:cNvPr id="2" name="Group 34"/>
          <p:cNvGrpSpPr>
            <a:grpSpLocks noChangeAspect="1"/>
          </p:cNvGrpSpPr>
          <p:nvPr/>
        </p:nvGrpSpPr>
        <p:grpSpPr bwMode="auto">
          <a:xfrm>
            <a:off x="5324475" y="1219200"/>
            <a:ext cx="3081338" cy="1830388"/>
            <a:chOff x="2855" y="994"/>
            <a:chExt cx="2425" cy="1440"/>
          </a:xfrm>
        </p:grpSpPr>
        <p:sp>
          <p:nvSpPr>
            <p:cNvPr id="218118" name="Oval 6"/>
            <p:cNvSpPr>
              <a:spLocks noChangeAspect="1" noChangeArrowheads="1"/>
            </p:cNvSpPr>
            <p:nvPr/>
          </p:nvSpPr>
          <p:spPr bwMode="auto">
            <a:xfrm rot="21600000">
              <a:off x="4007" y="1570"/>
              <a:ext cx="288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119" name="Oval 7"/>
            <p:cNvSpPr>
              <a:spLocks noChangeAspect="1" noChangeArrowheads="1"/>
            </p:cNvSpPr>
            <p:nvPr/>
          </p:nvSpPr>
          <p:spPr bwMode="auto">
            <a:xfrm rot="21600000">
              <a:off x="2855" y="1570"/>
              <a:ext cx="288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120" name="Oval 8"/>
            <p:cNvSpPr>
              <a:spLocks noChangeAspect="1" noChangeArrowheads="1"/>
            </p:cNvSpPr>
            <p:nvPr/>
          </p:nvSpPr>
          <p:spPr bwMode="auto">
            <a:xfrm rot="21600000">
              <a:off x="3431" y="994"/>
              <a:ext cx="288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121" name="Oval 9"/>
            <p:cNvSpPr>
              <a:spLocks noChangeAspect="1" noChangeArrowheads="1"/>
            </p:cNvSpPr>
            <p:nvPr/>
          </p:nvSpPr>
          <p:spPr bwMode="auto">
            <a:xfrm rot="21600000">
              <a:off x="3431" y="2146"/>
              <a:ext cx="288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218123" name="AutoShape 11"/>
            <p:cNvCxnSpPr>
              <a:cxnSpLocks noChangeAspect="1" noChangeShapeType="1"/>
              <a:stCxn id="218120" idx="3"/>
              <a:endCxn id="218119" idx="7"/>
            </p:cNvCxnSpPr>
            <p:nvPr/>
          </p:nvCxnSpPr>
          <p:spPr bwMode="auto">
            <a:xfrm flipH="1">
              <a:off x="3100" y="1245"/>
              <a:ext cx="373" cy="36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18124" name="AutoShape 12"/>
            <p:cNvCxnSpPr>
              <a:cxnSpLocks noChangeAspect="1" noChangeShapeType="1"/>
              <a:stCxn id="218121" idx="1"/>
              <a:endCxn id="218119" idx="5"/>
            </p:cNvCxnSpPr>
            <p:nvPr/>
          </p:nvCxnSpPr>
          <p:spPr bwMode="auto">
            <a:xfrm flipH="1" flipV="1">
              <a:off x="3100" y="1821"/>
              <a:ext cx="373" cy="36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18125" name="AutoShape 13"/>
            <p:cNvCxnSpPr>
              <a:cxnSpLocks noChangeAspect="1" noChangeShapeType="1"/>
              <a:stCxn id="218121" idx="7"/>
              <a:endCxn id="218118" idx="3"/>
            </p:cNvCxnSpPr>
            <p:nvPr/>
          </p:nvCxnSpPr>
          <p:spPr bwMode="auto">
            <a:xfrm flipV="1">
              <a:off x="3676" y="1821"/>
              <a:ext cx="373" cy="36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18126" name="AutoShape 14"/>
            <p:cNvCxnSpPr>
              <a:cxnSpLocks noChangeAspect="1" noChangeShapeType="1"/>
              <a:stCxn id="218120" idx="5"/>
              <a:endCxn id="218118" idx="1"/>
            </p:cNvCxnSpPr>
            <p:nvPr/>
          </p:nvCxnSpPr>
          <p:spPr bwMode="auto">
            <a:xfrm>
              <a:off x="3676" y="1245"/>
              <a:ext cx="373" cy="36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18127" name="AutoShape 15"/>
            <p:cNvCxnSpPr>
              <a:cxnSpLocks noChangeAspect="1" noChangeShapeType="1"/>
              <a:stCxn id="218120" idx="4"/>
              <a:endCxn id="218121" idx="0"/>
            </p:cNvCxnSpPr>
            <p:nvPr/>
          </p:nvCxnSpPr>
          <p:spPr bwMode="auto">
            <a:xfrm>
              <a:off x="3574" y="1287"/>
              <a:ext cx="0" cy="85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218144" name="Oval 32"/>
            <p:cNvSpPr>
              <a:spLocks noChangeAspect="1" noChangeArrowheads="1"/>
            </p:cNvSpPr>
            <p:nvPr/>
          </p:nvSpPr>
          <p:spPr bwMode="auto">
            <a:xfrm rot="21600000">
              <a:off x="4992" y="1570"/>
              <a:ext cx="288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218145" name="AutoShape 33"/>
            <p:cNvCxnSpPr>
              <a:cxnSpLocks noChangeAspect="1" noChangeShapeType="1"/>
              <a:stCxn id="218118" idx="6"/>
              <a:endCxn id="218144" idx="2"/>
            </p:cNvCxnSpPr>
            <p:nvPr/>
          </p:nvCxnSpPr>
          <p:spPr bwMode="auto">
            <a:xfrm>
              <a:off x="4300" y="1713"/>
              <a:ext cx="685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sp>
        <p:nvSpPr>
          <p:cNvPr id="218147" name="Text Box 35"/>
          <p:cNvSpPr txBox="1">
            <a:spLocks noChangeArrowheads="1"/>
          </p:cNvSpPr>
          <p:nvPr/>
        </p:nvSpPr>
        <p:spPr bwMode="auto">
          <a:xfrm>
            <a:off x="5435600" y="3048000"/>
            <a:ext cx="285750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/>
              <a:t>Connected graph</a:t>
            </a:r>
          </a:p>
        </p:txBody>
      </p:sp>
      <p:grpSp>
        <p:nvGrpSpPr>
          <p:cNvPr id="3" name="Group 49"/>
          <p:cNvGrpSpPr>
            <a:grpSpLocks/>
          </p:cNvGrpSpPr>
          <p:nvPr/>
        </p:nvGrpSpPr>
        <p:grpSpPr bwMode="auto">
          <a:xfrm>
            <a:off x="5324475" y="3651250"/>
            <a:ext cx="3081338" cy="1830388"/>
            <a:chOff x="3353" y="2543"/>
            <a:chExt cx="1941" cy="1153"/>
          </a:xfrm>
        </p:grpSpPr>
        <p:sp>
          <p:nvSpPr>
            <p:cNvPr id="218149" name="Oval 37"/>
            <p:cNvSpPr>
              <a:spLocks noChangeAspect="1" noChangeArrowheads="1"/>
            </p:cNvSpPr>
            <p:nvPr/>
          </p:nvSpPr>
          <p:spPr bwMode="auto">
            <a:xfrm rot="21600000">
              <a:off x="4275" y="3004"/>
              <a:ext cx="231" cy="231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150" name="Oval 38"/>
            <p:cNvSpPr>
              <a:spLocks noChangeAspect="1" noChangeArrowheads="1"/>
            </p:cNvSpPr>
            <p:nvPr/>
          </p:nvSpPr>
          <p:spPr bwMode="auto">
            <a:xfrm rot="21600000">
              <a:off x="3353" y="3004"/>
              <a:ext cx="231" cy="231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151" name="Oval 39"/>
            <p:cNvSpPr>
              <a:spLocks noChangeAspect="1" noChangeArrowheads="1"/>
            </p:cNvSpPr>
            <p:nvPr/>
          </p:nvSpPr>
          <p:spPr bwMode="auto">
            <a:xfrm rot="21600000">
              <a:off x="3814" y="2543"/>
              <a:ext cx="231" cy="231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152" name="Oval 40"/>
            <p:cNvSpPr>
              <a:spLocks noChangeAspect="1" noChangeArrowheads="1"/>
            </p:cNvSpPr>
            <p:nvPr/>
          </p:nvSpPr>
          <p:spPr bwMode="auto">
            <a:xfrm rot="21600000">
              <a:off x="3814" y="3465"/>
              <a:ext cx="231" cy="231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218153" name="AutoShape 41"/>
            <p:cNvCxnSpPr>
              <a:cxnSpLocks noChangeAspect="1" noChangeShapeType="1"/>
              <a:stCxn id="218151" idx="3"/>
              <a:endCxn id="218150" idx="7"/>
            </p:cNvCxnSpPr>
            <p:nvPr/>
          </p:nvCxnSpPr>
          <p:spPr bwMode="auto">
            <a:xfrm flipH="1">
              <a:off x="3549" y="2744"/>
              <a:ext cx="299" cy="28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18154" name="AutoShape 42"/>
            <p:cNvCxnSpPr>
              <a:cxnSpLocks noChangeAspect="1" noChangeShapeType="1"/>
              <a:stCxn id="218152" idx="1"/>
              <a:endCxn id="218150" idx="5"/>
            </p:cNvCxnSpPr>
            <p:nvPr/>
          </p:nvCxnSpPr>
          <p:spPr bwMode="auto">
            <a:xfrm flipH="1" flipV="1">
              <a:off x="3549" y="3205"/>
              <a:ext cx="299" cy="28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18157" name="AutoShape 45"/>
            <p:cNvCxnSpPr>
              <a:cxnSpLocks noChangeAspect="1" noChangeShapeType="1"/>
              <a:stCxn id="218151" idx="4"/>
              <a:endCxn id="218152" idx="0"/>
            </p:cNvCxnSpPr>
            <p:nvPr/>
          </p:nvCxnSpPr>
          <p:spPr bwMode="auto">
            <a:xfrm>
              <a:off x="3928" y="2778"/>
              <a:ext cx="0" cy="68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218158" name="Oval 46"/>
            <p:cNvSpPr>
              <a:spLocks noChangeAspect="1" noChangeArrowheads="1"/>
            </p:cNvSpPr>
            <p:nvPr/>
          </p:nvSpPr>
          <p:spPr bwMode="auto">
            <a:xfrm rot="21600000">
              <a:off x="5063" y="3004"/>
              <a:ext cx="231" cy="231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218159" name="AutoShape 47"/>
            <p:cNvCxnSpPr>
              <a:cxnSpLocks noChangeAspect="1" noChangeShapeType="1"/>
              <a:stCxn id="218149" idx="6"/>
              <a:endCxn id="218158" idx="2"/>
            </p:cNvCxnSpPr>
            <p:nvPr/>
          </p:nvCxnSpPr>
          <p:spPr bwMode="auto">
            <a:xfrm>
              <a:off x="4510" y="3119"/>
              <a:ext cx="548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sp>
        <p:nvSpPr>
          <p:cNvPr id="218160" name="Text Box 48"/>
          <p:cNvSpPr txBox="1">
            <a:spLocks noChangeArrowheads="1"/>
          </p:cNvSpPr>
          <p:nvPr/>
        </p:nvSpPr>
        <p:spPr bwMode="auto">
          <a:xfrm>
            <a:off x="5041900" y="5481638"/>
            <a:ext cx="3644900" cy="701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/>
              <a:t>Non connected graph with two connected components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Trees</a:t>
            </a:r>
            <a:endParaRPr lang="en-US" dirty="0"/>
          </a:p>
        </p:txBody>
      </p:sp>
      <p:pic>
        <p:nvPicPr>
          <p:cNvPr id="986115" name="Picture 3" descr="figb-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43321"/>
          <a:stretch>
            <a:fillRect/>
          </a:stretch>
        </p:blipFill>
        <p:spPr bwMode="auto">
          <a:xfrm>
            <a:off x="228600" y="1670050"/>
            <a:ext cx="8686800" cy="1993900"/>
          </a:xfrm>
          <a:prstGeom prst="rect">
            <a:avLst/>
          </a:prstGeom>
          <a:noFill/>
        </p:spPr>
      </p:pic>
      <p:sp>
        <p:nvSpPr>
          <p:cNvPr id="986116" name="Text Box 4"/>
          <p:cNvSpPr txBox="1">
            <a:spLocks noChangeArrowheads="1"/>
          </p:cNvSpPr>
          <p:nvPr/>
        </p:nvSpPr>
        <p:spPr bwMode="auto">
          <a:xfrm>
            <a:off x="1393825" y="3922713"/>
            <a:ext cx="720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Tree</a:t>
            </a:r>
          </a:p>
        </p:txBody>
      </p:sp>
      <p:sp>
        <p:nvSpPr>
          <p:cNvPr id="986117" name="Text Box 5"/>
          <p:cNvSpPr txBox="1">
            <a:spLocks noChangeArrowheads="1"/>
          </p:cNvSpPr>
          <p:nvPr/>
        </p:nvSpPr>
        <p:spPr bwMode="auto">
          <a:xfrm>
            <a:off x="4297363" y="3922713"/>
            <a:ext cx="960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Forest</a:t>
            </a:r>
          </a:p>
        </p:txBody>
      </p:sp>
      <p:sp>
        <p:nvSpPr>
          <p:cNvPr id="986118" name="Text Box 6"/>
          <p:cNvSpPr txBox="1">
            <a:spLocks noChangeArrowheads="1"/>
          </p:cNvSpPr>
          <p:nvPr/>
        </p:nvSpPr>
        <p:spPr bwMode="auto">
          <a:xfrm>
            <a:off x="6524625" y="3922713"/>
            <a:ext cx="2255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Graph with Cycle</a:t>
            </a:r>
          </a:p>
        </p:txBody>
      </p:sp>
      <p:sp>
        <p:nvSpPr>
          <p:cNvPr id="986119" name="Text Box 7"/>
          <p:cNvSpPr txBox="1">
            <a:spLocks noChangeArrowheads="1"/>
          </p:cNvSpPr>
          <p:nvPr/>
        </p:nvSpPr>
        <p:spPr bwMode="auto">
          <a:xfrm>
            <a:off x="501650" y="4679950"/>
            <a:ext cx="717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A tree is a </a:t>
            </a:r>
            <a:r>
              <a:rPr lang="en-US" sz="2400">
                <a:solidFill>
                  <a:srgbClr val="CC0000"/>
                </a:solidFill>
              </a:rPr>
              <a:t>connected</a:t>
            </a:r>
            <a:r>
              <a:rPr lang="en-US" sz="2400"/>
              <a:t>, </a:t>
            </a:r>
            <a:r>
              <a:rPr lang="en-US" sz="2400">
                <a:solidFill>
                  <a:schemeClr val="hlink"/>
                </a:solidFill>
              </a:rPr>
              <a:t>acyclic</a:t>
            </a:r>
            <a:r>
              <a:rPr lang="en-US" sz="2400"/>
              <a:t>, </a:t>
            </a:r>
            <a:r>
              <a:rPr lang="en-US" sz="2400">
                <a:solidFill>
                  <a:srgbClr val="0000FF"/>
                </a:solidFill>
              </a:rPr>
              <a:t>undirected</a:t>
            </a:r>
            <a:r>
              <a:rPr lang="en-US" sz="2400"/>
              <a:t> graph.</a:t>
            </a:r>
          </a:p>
        </p:txBody>
      </p:sp>
      <p:sp>
        <p:nvSpPr>
          <p:cNvPr id="986120" name="Text Box 8"/>
          <p:cNvSpPr txBox="1">
            <a:spLocks noChangeArrowheads="1"/>
          </p:cNvSpPr>
          <p:nvPr/>
        </p:nvSpPr>
        <p:spPr bwMode="auto">
          <a:xfrm>
            <a:off x="490538" y="5235575"/>
            <a:ext cx="7754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A forest is a </a:t>
            </a:r>
            <a:r>
              <a:rPr lang="en-US" sz="2400">
                <a:solidFill>
                  <a:srgbClr val="CC0000"/>
                </a:solidFill>
              </a:rPr>
              <a:t>set </a:t>
            </a:r>
            <a:r>
              <a:rPr lang="en-US" sz="2400"/>
              <a:t>of trees (not necessarily connected)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6119" grpId="0"/>
      <p:bldP spid="9861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Spanning Trees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211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21441" y="1166019"/>
            <a:ext cx="4522075" cy="42433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A spanning tree of a connected graph is a spanning </a:t>
            </a:r>
            <a:r>
              <a:rPr lang="en-US" sz="2000" dirty="0" err="1"/>
              <a:t>subgraph</a:t>
            </a:r>
            <a:r>
              <a:rPr lang="en-US" sz="2000" dirty="0"/>
              <a:t> that is a tree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A spanning tree is not unique unless the graph is a tree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Spanning trees have applications to the design of communication networks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A spanning forest of a graph is a spanning </a:t>
            </a:r>
            <a:r>
              <a:rPr lang="en-US" sz="2000" dirty="0" err="1"/>
              <a:t>subgraph</a:t>
            </a:r>
            <a:r>
              <a:rPr lang="en-US" sz="2000" dirty="0"/>
              <a:t> that is a forest</a:t>
            </a:r>
          </a:p>
        </p:txBody>
      </p:sp>
      <p:sp>
        <p:nvSpPr>
          <p:cNvPr id="221188" name="Text Box 4"/>
          <p:cNvSpPr txBox="1">
            <a:spLocks noChangeArrowheads="1"/>
          </p:cNvSpPr>
          <p:nvPr/>
        </p:nvSpPr>
        <p:spPr bwMode="auto">
          <a:xfrm>
            <a:off x="5435600" y="3355975"/>
            <a:ext cx="285750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/>
              <a:t>Graph</a:t>
            </a:r>
          </a:p>
        </p:txBody>
      </p:sp>
      <p:sp>
        <p:nvSpPr>
          <p:cNvPr id="221189" name="Text Box 5"/>
          <p:cNvSpPr txBox="1">
            <a:spLocks noChangeArrowheads="1"/>
          </p:cNvSpPr>
          <p:nvPr/>
        </p:nvSpPr>
        <p:spPr bwMode="auto">
          <a:xfrm>
            <a:off x="5041900" y="5937250"/>
            <a:ext cx="364490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/>
              <a:t>Spanning tree</a:t>
            </a:r>
          </a:p>
        </p:txBody>
      </p:sp>
      <p:sp>
        <p:nvSpPr>
          <p:cNvPr id="221190" name="Oval 6"/>
          <p:cNvSpPr>
            <a:spLocks noChangeAspect="1" noChangeArrowheads="1"/>
          </p:cNvSpPr>
          <p:nvPr/>
        </p:nvSpPr>
        <p:spPr bwMode="auto">
          <a:xfrm rot="21600000">
            <a:off x="6788150" y="2189163"/>
            <a:ext cx="366713" cy="366712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191" name="Oval 7"/>
          <p:cNvSpPr>
            <a:spLocks noChangeAspect="1" noChangeArrowheads="1"/>
          </p:cNvSpPr>
          <p:nvPr/>
        </p:nvSpPr>
        <p:spPr bwMode="auto">
          <a:xfrm rot="21600000">
            <a:off x="5324475" y="2189163"/>
            <a:ext cx="366713" cy="366712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192" name="Oval 8"/>
          <p:cNvSpPr>
            <a:spLocks noChangeAspect="1" noChangeArrowheads="1"/>
          </p:cNvSpPr>
          <p:nvPr/>
        </p:nvSpPr>
        <p:spPr bwMode="auto">
          <a:xfrm rot="21600000">
            <a:off x="6056313" y="1457325"/>
            <a:ext cx="366712" cy="366713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193" name="Oval 9"/>
          <p:cNvSpPr>
            <a:spLocks noChangeAspect="1" noChangeArrowheads="1"/>
          </p:cNvSpPr>
          <p:nvPr/>
        </p:nvSpPr>
        <p:spPr bwMode="auto">
          <a:xfrm rot="21600000">
            <a:off x="6056313" y="2921000"/>
            <a:ext cx="366712" cy="366713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21194" name="AutoShape 10"/>
          <p:cNvCxnSpPr>
            <a:cxnSpLocks noChangeAspect="1" noChangeShapeType="1"/>
            <a:stCxn id="221192" idx="3"/>
            <a:endCxn id="221191" idx="7"/>
          </p:cNvCxnSpPr>
          <p:nvPr/>
        </p:nvCxnSpPr>
        <p:spPr bwMode="auto">
          <a:xfrm flipH="1">
            <a:off x="5635625" y="1776413"/>
            <a:ext cx="474663" cy="4587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1195" name="AutoShape 11"/>
          <p:cNvCxnSpPr>
            <a:cxnSpLocks noChangeAspect="1" noChangeShapeType="1"/>
            <a:stCxn id="221193" idx="1"/>
            <a:endCxn id="221191" idx="5"/>
          </p:cNvCxnSpPr>
          <p:nvPr/>
        </p:nvCxnSpPr>
        <p:spPr bwMode="auto">
          <a:xfrm flipH="1" flipV="1">
            <a:off x="5635625" y="2508250"/>
            <a:ext cx="474663" cy="4587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1196" name="AutoShape 12"/>
          <p:cNvCxnSpPr>
            <a:cxnSpLocks noChangeAspect="1" noChangeShapeType="1"/>
            <a:stCxn id="221193" idx="7"/>
            <a:endCxn id="221190" idx="3"/>
          </p:cNvCxnSpPr>
          <p:nvPr/>
        </p:nvCxnSpPr>
        <p:spPr bwMode="auto">
          <a:xfrm flipV="1">
            <a:off x="6367463" y="2508250"/>
            <a:ext cx="474662" cy="4587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1197" name="AutoShape 13"/>
          <p:cNvCxnSpPr>
            <a:cxnSpLocks noChangeAspect="1" noChangeShapeType="1"/>
            <a:stCxn id="221192" idx="5"/>
            <a:endCxn id="221190" idx="1"/>
          </p:cNvCxnSpPr>
          <p:nvPr/>
        </p:nvCxnSpPr>
        <p:spPr bwMode="auto">
          <a:xfrm>
            <a:off x="6367463" y="1776413"/>
            <a:ext cx="474662" cy="4587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1198" name="AutoShape 14"/>
          <p:cNvCxnSpPr>
            <a:cxnSpLocks noChangeAspect="1" noChangeShapeType="1"/>
            <a:stCxn id="221192" idx="4"/>
            <a:endCxn id="221193" idx="0"/>
          </p:cNvCxnSpPr>
          <p:nvPr/>
        </p:nvCxnSpPr>
        <p:spPr bwMode="auto">
          <a:xfrm>
            <a:off x="6237288" y="1830388"/>
            <a:ext cx="0" cy="10826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1199" name="Oval 15"/>
          <p:cNvSpPr>
            <a:spLocks noChangeAspect="1" noChangeArrowheads="1"/>
          </p:cNvSpPr>
          <p:nvPr/>
        </p:nvSpPr>
        <p:spPr bwMode="auto">
          <a:xfrm rot="21600000">
            <a:off x="8039100" y="2189163"/>
            <a:ext cx="366713" cy="366712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21200" name="AutoShape 16"/>
          <p:cNvCxnSpPr>
            <a:cxnSpLocks noChangeAspect="1" noChangeShapeType="1"/>
            <a:stCxn id="221190" idx="6"/>
            <a:endCxn id="221199" idx="2"/>
          </p:cNvCxnSpPr>
          <p:nvPr/>
        </p:nvCxnSpPr>
        <p:spPr bwMode="auto">
          <a:xfrm>
            <a:off x="7161213" y="2371725"/>
            <a:ext cx="86995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1201" name="AutoShape 17"/>
          <p:cNvCxnSpPr>
            <a:cxnSpLocks noChangeAspect="1" noChangeShapeType="1"/>
            <a:stCxn id="221193" idx="6"/>
            <a:endCxn id="221199" idx="3"/>
          </p:cNvCxnSpPr>
          <p:nvPr/>
        </p:nvCxnSpPr>
        <p:spPr bwMode="auto">
          <a:xfrm flipV="1">
            <a:off x="6430963" y="2511425"/>
            <a:ext cx="1660525" cy="5921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1202" name="AutoShape 18"/>
          <p:cNvCxnSpPr>
            <a:cxnSpLocks noChangeAspect="1" noChangeShapeType="1"/>
            <a:stCxn id="221199" idx="1"/>
            <a:endCxn id="221192" idx="6"/>
          </p:cNvCxnSpPr>
          <p:nvPr/>
        </p:nvCxnSpPr>
        <p:spPr bwMode="auto">
          <a:xfrm flipH="1" flipV="1">
            <a:off x="6430963" y="1639888"/>
            <a:ext cx="1660525" cy="5921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1203" name="Oval 19"/>
          <p:cNvSpPr>
            <a:spLocks noChangeAspect="1" noChangeArrowheads="1"/>
          </p:cNvSpPr>
          <p:nvPr/>
        </p:nvSpPr>
        <p:spPr bwMode="auto">
          <a:xfrm rot="21600000">
            <a:off x="6786563" y="4770438"/>
            <a:ext cx="366712" cy="366712"/>
          </a:xfrm>
          <a:prstGeom prst="ellipse">
            <a:avLst/>
          </a:prstGeom>
          <a:solidFill>
            <a:schemeClr val="folHlink"/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204" name="Oval 20"/>
          <p:cNvSpPr>
            <a:spLocks noChangeAspect="1" noChangeArrowheads="1"/>
          </p:cNvSpPr>
          <p:nvPr/>
        </p:nvSpPr>
        <p:spPr bwMode="auto">
          <a:xfrm rot="21600000">
            <a:off x="5322888" y="4770438"/>
            <a:ext cx="366712" cy="366712"/>
          </a:xfrm>
          <a:prstGeom prst="ellipse">
            <a:avLst/>
          </a:prstGeom>
          <a:solidFill>
            <a:schemeClr val="folHlink"/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205" name="Oval 21"/>
          <p:cNvSpPr>
            <a:spLocks noChangeAspect="1" noChangeArrowheads="1"/>
          </p:cNvSpPr>
          <p:nvPr/>
        </p:nvSpPr>
        <p:spPr bwMode="auto">
          <a:xfrm rot="21600000">
            <a:off x="6054725" y="4038600"/>
            <a:ext cx="366713" cy="366713"/>
          </a:xfrm>
          <a:prstGeom prst="ellipse">
            <a:avLst/>
          </a:prstGeom>
          <a:solidFill>
            <a:schemeClr val="folHlink"/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206" name="Oval 22"/>
          <p:cNvSpPr>
            <a:spLocks noChangeAspect="1" noChangeArrowheads="1"/>
          </p:cNvSpPr>
          <p:nvPr/>
        </p:nvSpPr>
        <p:spPr bwMode="auto">
          <a:xfrm rot="21600000">
            <a:off x="6054725" y="5502275"/>
            <a:ext cx="366713" cy="366713"/>
          </a:xfrm>
          <a:prstGeom prst="ellipse">
            <a:avLst/>
          </a:prstGeom>
          <a:solidFill>
            <a:schemeClr val="folHlink"/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21207" name="AutoShape 23"/>
          <p:cNvCxnSpPr>
            <a:cxnSpLocks noChangeAspect="1" noChangeShapeType="1"/>
            <a:stCxn id="221205" idx="3"/>
            <a:endCxn id="221204" idx="7"/>
          </p:cNvCxnSpPr>
          <p:nvPr/>
        </p:nvCxnSpPr>
        <p:spPr bwMode="auto">
          <a:xfrm flipH="1">
            <a:off x="5634038" y="4357688"/>
            <a:ext cx="474662" cy="458787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221208" name="AutoShape 24"/>
          <p:cNvCxnSpPr>
            <a:cxnSpLocks noChangeAspect="1" noChangeShapeType="1"/>
            <a:stCxn id="221206" idx="1"/>
            <a:endCxn id="221204" idx="5"/>
          </p:cNvCxnSpPr>
          <p:nvPr/>
        </p:nvCxnSpPr>
        <p:spPr bwMode="auto">
          <a:xfrm flipH="1" flipV="1">
            <a:off x="5634038" y="5089525"/>
            <a:ext cx="474662" cy="458788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221209" name="AutoShape 25"/>
          <p:cNvCxnSpPr>
            <a:cxnSpLocks noChangeAspect="1" noChangeShapeType="1"/>
            <a:stCxn id="221206" idx="7"/>
            <a:endCxn id="221203" idx="3"/>
          </p:cNvCxnSpPr>
          <p:nvPr/>
        </p:nvCxnSpPr>
        <p:spPr bwMode="auto">
          <a:xfrm flipV="1">
            <a:off x="6365875" y="5089525"/>
            <a:ext cx="474663" cy="458788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221210" name="AutoShape 26"/>
          <p:cNvCxnSpPr>
            <a:cxnSpLocks noChangeAspect="1" noChangeShapeType="1"/>
            <a:stCxn id="221205" idx="5"/>
            <a:endCxn id="221203" idx="1"/>
          </p:cNvCxnSpPr>
          <p:nvPr/>
        </p:nvCxnSpPr>
        <p:spPr bwMode="auto">
          <a:xfrm>
            <a:off x="6365875" y="4357688"/>
            <a:ext cx="474663" cy="458787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221211" name="AutoShape 27"/>
          <p:cNvCxnSpPr>
            <a:cxnSpLocks noChangeAspect="1" noChangeShapeType="1"/>
            <a:stCxn id="221205" idx="4"/>
            <a:endCxn id="221206" idx="0"/>
          </p:cNvCxnSpPr>
          <p:nvPr/>
        </p:nvCxnSpPr>
        <p:spPr bwMode="auto">
          <a:xfrm>
            <a:off x="6235700" y="4411663"/>
            <a:ext cx="0" cy="1082675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sp>
        <p:nvSpPr>
          <p:cNvPr id="221212" name="Oval 28"/>
          <p:cNvSpPr>
            <a:spLocks noChangeAspect="1" noChangeArrowheads="1"/>
          </p:cNvSpPr>
          <p:nvPr/>
        </p:nvSpPr>
        <p:spPr bwMode="auto">
          <a:xfrm rot="21600000">
            <a:off x="8037513" y="4770438"/>
            <a:ext cx="366712" cy="366712"/>
          </a:xfrm>
          <a:prstGeom prst="ellipse">
            <a:avLst/>
          </a:prstGeom>
          <a:solidFill>
            <a:schemeClr val="folHlink"/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21213" name="AutoShape 29"/>
          <p:cNvCxnSpPr>
            <a:cxnSpLocks noChangeAspect="1" noChangeShapeType="1"/>
            <a:stCxn id="221203" idx="6"/>
            <a:endCxn id="221212" idx="2"/>
          </p:cNvCxnSpPr>
          <p:nvPr/>
        </p:nvCxnSpPr>
        <p:spPr bwMode="auto">
          <a:xfrm>
            <a:off x="7159625" y="4953000"/>
            <a:ext cx="869950" cy="0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221214" name="AutoShape 30"/>
          <p:cNvCxnSpPr>
            <a:cxnSpLocks noChangeAspect="1" noChangeShapeType="1"/>
            <a:stCxn id="221206" idx="6"/>
            <a:endCxn id="221212" idx="3"/>
          </p:cNvCxnSpPr>
          <p:nvPr/>
        </p:nvCxnSpPr>
        <p:spPr bwMode="auto">
          <a:xfrm flipV="1">
            <a:off x="6429375" y="5092700"/>
            <a:ext cx="1660525" cy="592138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221215" name="AutoShape 31"/>
          <p:cNvCxnSpPr>
            <a:cxnSpLocks noChangeAspect="1" noChangeShapeType="1"/>
            <a:stCxn id="221212" idx="1"/>
            <a:endCxn id="221205" idx="6"/>
          </p:cNvCxnSpPr>
          <p:nvPr/>
        </p:nvCxnSpPr>
        <p:spPr bwMode="auto">
          <a:xfrm flipH="1" flipV="1">
            <a:off x="6429375" y="4221163"/>
            <a:ext cx="1660525" cy="592137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9571" y="266700"/>
            <a:ext cx="6887779" cy="838200"/>
          </a:xfrm>
        </p:spPr>
        <p:txBody>
          <a:bodyPr/>
          <a:lstStyle/>
          <a:p>
            <a:r>
              <a:rPr lang="en-US" dirty="0" err="1" smtClean="0"/>
              <a:t>Reachability</a:t>
            </a:r>
            <a:r>
              <a:rPr lang="en-US" dirty="0" smtClean="0"/>
              <a:t> in Directed Graphs</a:t>
            </a:r>
            <a:endParaRPr lang="en-US" dirty="0"/>
          </a:p>
        </p:txBody>
      </p:sp>
      <p:sp>
        <p:nvSpPr>
          <p:cNvPr id="2600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104900"/>
            <a:ext cx="8229600" cy="1501775"/>
          </a:xfrm>
        </p:spPr>
        <p:txBody>
          <a:bodyPr/>
          <a:lstStyle/>
          <a:p>
            <a:r>
              <a:rPr lang="en-US" dirty="0" smtClean="0"/>
              <a:t>A node </a:t>
            </a:r>
            <a:r>
              <a:rPr lang="en-US" dirty="0" err="1" smtClean="0"/>
              <a:t>w</a:t>
            </a:r>
            <a:r>
              <a:rPr lang="en-US" dirty="0" smtClean="0"/>
              <a:t> is </a:t>
            </a:r>
            <a:r>
              <a:rPr lang="en-US" b="1" i="1" dirty="0" smtClean="0">
                <a:solidFill>
                  <a:schemeClr val="tx2"/>
                </a:solidFill>
              </a:rPr>
              <a:t>reachable </a:t>
            </a:r>
            <a:r>
              <a:rPr lang="en-US" dirty="0" smtClean="0"/>
              <a:t>from </a:t>
            </a:r>
            <a:r>
              <a:rPr lang="en-US" dirty="0" err="1" smtClean="0"/>
              <a:t>v</a:t>
            </a:r>
            <a:r>
              <a:rPr lang="en-US" dirty="0" smtClean="0"/>
              <a:t> if there is a directed path originating at </a:t>
            </a:r>
            <a:r>
              <a:rPr lang="en-US" dirty="0" err="1" smtClean="0"/>
              <a:t>v</a:t>
            </a:r>
            <a:r>
              <a:rPr lang="en-US" dirty="0" smtClean="0"/>
              <a:t> and terminating at </a:t>
            </a:r>
            <a:r>
              <a:rPr lang="en-US" dirty="0" err="1" smtClean="0"/>
              <a:t>w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 E is reachable from B</a:t>
            </a:r>
          </a:p>
          <a:p>
            <a:pPr lvl="1"/>
            <a:r>
              <a:rPr lang="en-US" dirty="0" smtClean="0"/>
              <a:t>B is not reachable from E</a:t>
            </a:r>
            <a:endParaRPr lang="en-US" dirty="0"/>
          </a:p>
        </p:txBody>
      </p:sp>
      <p:sp>
        <p:nvSpPr>
          <p:cNvPr id="260263" name="Oval 167"/>
          <p:cNvSpPr>
            <a:spLocks noChangeArrowheads="1"/>
          </p:cNvSpPr>
          <p:nvPr/>
        </p:nvSpPr>
        <p:spPr bwMode="auto">
          <a:xfrm>
            <a:off x="3154363" y="5100638"/>
            <a:ext cx="360362" cy="385762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260264" name="Oval 168"/>
          <p:cNvSpPr>
            <a:spLocks noChangeArrowheads="1"/>
          </p:cNvSpPr>
          <p:nvPr/>
        </p:nvSpPr>
        <p:spPr bwMode="auto">
          <a:xfrm>
            <a:off x="4124325" y="4338638"/>
            <a:ext cx="360363" cy="3841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260265" name="Oval 169"/>
          <p:cNvSpPr>
            <a:spLocks noChangeArrowheads="1"/>
          </p:cNvSpPr>
          <p:nvPr/>
        </p:nvSpPr>
        <p:spPr bwMode="auto">
          <a:xfrm>
            <a:off x="3152775" y="3500438"/>
            <a:ext cx="361950" cy="385762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260266" name="Oval 170"/>
          <p:cNvSpPr>
            <a:spLocks noChangeArrowheads="1"/>
          </p:cNvSpPr>
          <p:nvPr/>
        </p:nvSpPr>
        <p:spPr bwMode="auto">
          <a:xfrm>
            <a:off x="5114925" y="5100638"/>
            <a:ext cx="360363" cy="385762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60267" name="Oval 171"/>
          <p:cNvSpPr>
            <a:spLocks noChangeArrowheads="1"/>
          </p:cNvSpPr>
          <p:nvPr/>
        </p:nvSpPr>
        <p:spPr bwMode="auto">
          <a:xfrm>
            <a:off x="5114925" y="3500438"/>
            <a:ext cx="361950" cy="385762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D</a:t>
            </a:r>
          </a:p>
        </p:txBody>
      </p:sp>
      <p:cxnSp>
        <p:nvCxnSpPr>
          <p:cNvPr id="260268" name="AutoShape 172"/>
          <p:cNvCxnSpPr>
            <a:cxnSpLocks noChangeShapeType="1"/>
            <a:stCxn id="260276" idx="1"/>
            <a:endCxn id="260267" idx="5"/>
          </p:cNvCxnSpPr>
          <p:nvPr/>
        </p:nvCxnSpPr>
        <p:spPr bwMode="auto">
          <a:xfrm flipH="1" flipV="1">
            <a:off x="5424488" y="3843338"/>
            <a:ext cx="981075" cy="5873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ffectLst/>
        </p:spPr>
      </p:cxnSp>
      <p:cxnSp>
        <p:nvCxnSpPr>
          <p:cNvPr id="260269" name="AutoShape 173"/>
          <p:cNvCxnSpPr>
            <a:cxnSpLocks noChangeShapeType="1"/>
            <a:stCxn id="260263" idx="6"/>
            <a:endCxn id="260266" idx="2"/>
          </p:cNvCxnSpPr>
          <p:nvPr/>
        </p:nvCxnSpPr>
        <p:spPr bwMode="auto">
          <a:xfrm>
            <a:off x="3529013" y="5294313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</p:cxnSp>
      <p:cxnSp>
        <p:nvCxnSpPr>
          <p:cNvPr id="260270" name="AutoShape 174"/>
          <p:cNvCxnSpPr>
            <a:cxnSpLocks noChangeShapeType="1"/>
            <a:stCxn id="260264" idx="1"/>
            <a:endCxn id="260265" idx="5"/>
          </p:cNvCxnSpPr>
          <p:nvPr/>
        </p:nvCxnSpPr>
        <p:spPr bwMode="auto">
          <a:xfrm flipH="1" flipV="1">
            <a:off x="3462338" y="3843338"/>
            <a:ext cx="714375" cy="5365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ffectLst/>
        </p:spPr>
      </p:cxnSp>
      <p:cxnSp>
        <p:nvCxnSpPr>
          <p:cNvPr id="260271" name="AutoShape 175"/>
          <p:cNvCxnSpPr>
            <a:cxnSpLocks noChangeShapeType="1"/>
            <a:stCxn id="260267" idx="2"/>
            <a:endCxn id="260265" idx="6"/>
          </p:cNvCxnSpPr>
          <p:nvPr/>
        </p:nvCxnSpPr>
        <p:spPr bwMode="auto">
          <a:xfrm flipH="1">
            <a:off x="3529013" y="3694113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</p:cxnSp>
      <p:cxnSp>
        <p:nvCxnSpPr>
          <p:cNvPr id="260272" name="AutoShape 176"/>
          <p:cNvCxnSpPr>
            <a:cxnSpLocks noChangeShapeType="1"/>
            <a:stCxn id="260266" idx="0"/>
            <a:endCxn id="260267" idx="4"/>
          </p:cNvCxnSpPr>
          <p:nvPr/>
        </p:nvCxnSpPr>
        <p:spPr bwMode="auto">
          <a:xfrm flipV="1">
            <a:off x="5295900" y="3900488"/>
            <a:ext cx="0" cy="11858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ffectLst/>
        </p:spPr>
      </p:cxnSp>
      <p:cxnSp>
        <p:nvCxnSpPr>
          <p:cNvPr id="260273" name="AutoShape 177"/>
          <p:cNvCxnSpPr>
            <a:cxnSpLocks noChangeShapeType="1"/>
            <a:stCxn id="260263" idx="7"/>
            <a:endCxn id="260264" idx="3"/>
          </p:cNvCxnSpPr>
          <p:nvPr/>
        </p:nvCxnSpPr>
        <p:spPr bwMode="auto">
          <a:xfrm flipV="1">
            <a:off x="3462338" y="4681538"/>
            <a:ext cx="714375" cy="4619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ffectLst/>
        </p:spPr>
      </p:cxnSp>
      <p:cxnSp>
        <p:nvCxnSpPr>
          <p:cNvPr id="260274" name="AutoShape 178"/>
          <p:cNvCxnSpPr>
            <a:cxnSpLocks noChangeShapeType="1"/>
            <a:stCxn id="260264" idx="7"/>
            <a:endCxn id="260267" idx="3"/>
          </p:cNvCxnSpPr>
          <p:nvPr/>
        </p:nvCxnSpPr>
        <p:spPr bwMode="auto">
          <a:xfrm flipV="1">
            <a:off x="4432300" y="3843338"/>
            <a:ext cx="735013" cy="5365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</p:cxnSp>
      <p:sp>
        <p:nvSpPr>
          <p:cNvPr id="260276" name="Oval 180"/>
          <p:cNvSpPr>
            <a:spLocks noChangeArrowheads="1"/>
          </p:cNvSpPr>
          <p:nvPr/>
        </p:nvSpPr>
        <p:spPr bwMode="auto">
          <a:xfrm>
            <a:off x="6353175" y="4387850"/>
            <a:ext cx="361950" cy="38576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F</a:t>
            </a:r>
          </a:p>
        </p:txBody>
      </p:sp>
      <p:cxnSp>
        <p:nvCxnSpPr>
          <p:cNvPr id="260277" name="AutoShape 181"/>
          <p:cNvCxnSpPr>
            <a:cxnSpLocks noChangeShapeType="1"/>
            <a:stCxn id="260265" idx="4"/>
            <a:endCxn id="260263" idx="0"/>
          </p:cNvCxnSpPr>
          <p:nvPr/>
        </p:nvCxnSpPr>
        <p:spPr bwMode="auto">
          <a:xfrm>
            <a:off x="3333750" y="3900488"/>
            <a:ext cx="1588" cy="11858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60278" name="AutoShape 182"/>
          <p:cNvCxnSpPr>
            <a:cxnSpLocks noChangeShapeType="1"/>
            <a:stCxn id="260266" idx="7"/>
            <a:endCxn id="260276" idx="3"/>
          </p:cNvCxnSpPr>
          <p:nvPr/>
        </p:nvCxnSpPr>
        <p:spPr bwMode="auto">
          <a:xfrm flipV="1">
            <a:off x="5422900" y="4730750"/>
            <a:ext cx="982663" cy="4127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60280" name="AutoShape 184"/>
          <p:cNvCxnSpPr>
            <a:cxnSpLocks noChangeShapeType="1"/>
            <a:stCxn id="260266" idx="1"/>
            <a:endCxn id="260264" idx="5"/>
          </p:cNvCxnSpPr>
          <p:nvPr/>
        </p:nvCxnSpPr>
        <p:spPr bwMode="auto">
          <a:xfrm flipH="1" flipV="1">
            <a:off x="4432300" y="4681538"/>
            <a:ext cx="735013" cy="4619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Properties</a:t>
            </a:r>
          </a:p>
        </p:txBody>
      </p:sp>
      <p:sp>
        <p:nvSpPr>
          <p:cNvPr id="2109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5029200" y="1108075"/>
            <a:ext cx="3733800" cy="1600200"/>
          </a:xfrm>
        </p:spPr>
        <p:txBody>
          <a:bodyPr/>
          <a:lstStyle/>
          <a:p>
            <a:pPr marL="114300" indent="-114300">
              <a:buFont typeface="Wingdings" pitchFamily="35" charset="2"/>
              <a:buNone/>
            </a:pPr>
            <a:r>
              <a:rPr lang="en-US" sz="2400" dirty="0"/>
              <a:t>Notation</a:t>
            </a:r>
          </a:p>
          <a:p>
            <a:pPr marL="1371600" lvl="1" indent="-914400">
              <a:buFont typeface="Wingdings" pitchFamily="35" charset="2"/>
              <a:buNone/>
            </a:pPr>
            <a:r>
              <a:rPr lang="en-US" sz="2000" b="1" i="1" dirty="0">
                <a:latin typeface="Times New Roman" pitchFamily="35" charset="0"/>
              </a:rPr>
              <a:t>  </a:t>
            </a:r>
            <a:r>
              <a:rPr lang="en-US" sz="2000" b="1" i="1" dirty="0" smtClean="0">
                <a:latin typeface="Times New Roman" pitchFamily="35" charset="0"/>
              </a:rPr>
              <a:t> |V|	</a:t>
            </a:r>
            <a:r>
              <a:rPr lang="en-US" sz="2000" dirty="0"/>
              <a:t>number of vertices</a:t>
            </a:r>
          </a:p>
          <a:p>
            <a:pPr marL="1371600" lvl="1" indent="-914400">
              <a:buFont typeface="Wingdings" pitchFamily="35" charset="2"/>
              <a:buNone/>
            </a:pPr>
            <a:r>
              <a:rPr lang="en-US" sz="2000" b="1" i="1" dirty="0">
                <a:latin typeface="Times New Roman" pitchFamily="35" charset="0"/>
              </a:rPr>
              <a:t>  </a:t>
            </a:r>
            <a:r>
              <a:rPr lang="en-US" sz="2000" b="1" i="1" dirty="0" smtClean="0">
                <a:latin typeface="Times New Roman" pitchFamily="35" charset="0"/>
              </a:rPr>
              <a:t> |E|	</a:t>
            </a:r>
            <a:r>
              <a:rPr lang="en-US" sz="2000" dirty="0"/>
              <a:t>number of edges</a:t>
            </a:r>
          </a:p>
          <a:p>
            <a:pPr marL="1371600" lvl="1" indent="-914400">
              <a:buFont typeface="Wingdings" pitchFamily="35" charset="2"/>
              <a:buNone/>
            </a:pPr>
            <a:r>
              <a:rPr lang="en-US" sz="2000" dirty="0" err="1">
                <a:latin typeface="Times New Roman" pitchFamily="35" charset="0"/>
              </a:rPr>
              <a:t>deg(</a:t>
            </a:r>
            <a:r>
              <a:rPr lang="en-US" sz="2000" b="1" i="1" dirty="0" err="1">
                <a:latin typeface="Times New Roman" pitchFamily="35" charset="0"/>
              </a:rPr>
              <a:t>v</a:t>
            </a:r>
            <a:r>
              <a:rPr lang="en-US" sz="2000" dirty="0">
                <a:latin typeface="Times New Roman" pitchFamily="35" charset="0"/>
              </a:rPr>
              <a:t>)</a:t>
            </a:r>
            <a:r>
              <a:rPr lang="en-US" sz="2000" b="1" i="1" dirty="0">
                <a:latin typeface="Times New Roman" pitchFamily="35" charset="0"/>
              </a:rPr>
              <a:t>	</a:t>
            </a:r>
            <a:r>
              <a:rPr lang="en-US" sz="2000" dirty="0"/>
              <a:t>degree of vertex </a:t>
            </a:r>
            <a:r>
              <a:rPr lang="en-US" sz="2000" b="1" i="1" dirty="0" err="1">
                <a:latin typeface="Times New Roman" pitchFamily="35" charset="0"/>
              </a:rPr>
              <a:t>v</a:t>
            </a:r>
            <a:endParaRPr lang="en-US" sz="2000" dirty="0"/>
          </a:p>
        </p:txBody>
      </p:sp>
      <p:sp>
        <p:nvSpPr>
          <p:cNvPr id="210948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195398" y="1101725"/>
            <a:ext cx="4071802" cy="4648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35" charset="2"/>
              <a:buNone/>
            </a:pPr>
            <a:r>
              <a:rPr lang="en-US" sz="2400" dirty="0">
                <a:solidFill>
                  <a:schemeClr val="tx2"/>
                </a:solidFill>
              </a:rPr>
              <a:t>Property 1</a:t>
            </a:r>
            <a:endParaRPr lang="en-US" sz="2400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  <a:buFont typeface="Wingdings" pitchFamily="35" charset="2"/>
              <a:buNone/>
            </a:pPr>
            <a:r>
              <a:rPr lang="en-US" sz="2800" b="1" dirty="0" err="1" smtClean="0">
                <a:latin typeface="Symbol" pitchFamily="35" charset="2"/>
              </a:rPr>
              <a:t>Σ</a:t>
            </a:r>
            <a:r>
              <a:rPr lang="en-US" sz="2000" b="1" i="1" baseline="-25000" dirty="0" err="1" smtClean="0">
                <a:latin typeface="Times New Roman" pitchFamily="35" charset="0"/>
              </a:rPr>
              <a:t>v</a:t>
            </a:r>
            <a:r>
              <a:rPr lang="en-US" sz="2000" b="1" i="1" baseline="-25000" dirty="0" smtClean="0">
                <a:latin typeface="Times New Roman" pitchFamily="35" charset="0"/>
              </a:rPr>
              <a:t> </a:t>
            </a:r>
            <a:r>
              <a:rPr lang="en-US" sz="2000" dirty="0" err="1">
                <a:latin typeface="Times New Roman" pitchFamily="35" charset="0"/>
              </a:rPr>
              <a:t>deg(</a:t>
            </a:r>
            <a:r>
              <a:rPr lang="en-US" sz="2000" b="1" i="1" dirty="0" err="1">
                <a:latin typeface="Times New Roman" pitchFamily="35" charset="0"/>
              </a:rPr>
              <a:t>v</a:t>
            </a:r>
            <a:r>
              <a:rPr lang="en-US" sz="2000" dirty="0">
                <a:latin typeface="Times New Roman" pitchFamily="35" charset="0"/>
              </a:rPr>
              <a:t>)</a:t>
            </a:r>
            <a:r>
              <a:rPr lang="en-US" sz="2000" b="1" i="1" dirty="0">
                <a:latin typeface="Times New Roman" pitchFamily="35" charset="0"/>
              </a:rPr>
              <a:t> </a:t>
            </a:r>
            <a:r>
              <a:rPr lang="en-US" sz="2000" dirty="0">
                <a:latin typeface="Symbol" pitchFamily="35" charset="2"/>
              </a:rPr>
              <a:t>= </a:t>
            </a:r>
            <a:r>
              <a:rPr lang="en-US" sz="2000" dirty="0" smtClean="0">
                <a:latin typeface="Times New Roman" pitchFamily="35" charset="0"/>
              </a:rPr>
              <a:t>2</a:t>
            </a:r>
            <a:r>
              <a:rPr lang="en-US" sz="2000" b="1" i="1" dirty="0" smtClean="0">
                <a:latin typeface="Times New Roman" pitchFamily="35" charset="0"/>
              </a:rPr>
              <a:t>|E|</a:t>
            </a:r>
          </a:p>
          <a:p>
            <a:pPr lvl="1">
              <a:lnSpc>
                <a:spcPct val="90000"/>
              </a:lnSpc>
              <a:buFont typeface="Wingdings" pitchFamily="35" charset="2"/>
              <a:buNone/>
            </a:pPr>
            <a:r>
              <a:rPr lang="en-US" sz="2000" dirty="0">
                <a:solidFill>
                  <a:srgbClr val="000000"/>
                </a:solidFill>
              </a:rPr>
              <a:t>Proof:</a:t>
            </a:r>
            <a:r>
              <a:rPr lang="en-US" sz="2000" dirty="0"/>
              <a:t> each edge is counted twice</a:t>
            </a:r>
          </a:p>
          <a:p>
            <a:pPr>
              <a:lnSpc>
                <a:spcPct val="90000"/>
              </a:lnSpc>
              <a:buFont typeface="Wingdings" pitchFamily="35" charset="2"/>
              <a:buNone/>
            </a:pPr>
            <a:r>
              <a:rPr lang="en-US" sz="2400" dirty="0">
                <a:solidFill>
                  <a:schemeClr val="tx2"/>
                </a:solidFill>
              </a:rPr>
              <a:t>Property 2</a:t>
            </a:r>
          </a:p>
          <a:p>
            <a:pPr lvl="1">
              <a:lnSpc>
                <a:spcPct val="90000"/>
              </a:lnSpc>
              <a:buFont typeface="Wingdings" pitchFamily="35" charset="2"/>
              <a:buNone/>
            </a:pPr>
            <a:r>
              <a:rPr lang="en-US" sz="2000" dirty="0"/>
              <a:t>In an undirected graph with no self-loops and no multiple edges</a:t>
            </a:r>
          </a:p>
          <a:p>
            <a:pPr lvl="1">
              <a:lnSpc>
                <a:spcPct val="90000"/>
              </a:lnSpc>
              <a:buFont typeface="Wingdings" pitchFamily="35" charset="2"/>
              <a:buNone/>
            </a:pPr>
            <a:r>
              <a:rPr lang="en-US" sz="2000" dirty="0"/>
              <a:t> 	</a:t>
            </a:r>
            <a:r>
              <a:rPr lang="en-US" sz="2000" dirty="0" smtClean="0">
                <a:latin typeface="Times New Roman" pitchFamily="35" charset="0"/>
              </a:rPr>
              <a:t> </a:t>
            </a:r>
            <a:r>
              <a:rPr lang="en-US" sz="2000" b="1" i="1" dirty="0" smtClean="0">
                <a:latin typeface="Times New Roman" pitchFamily="35" charset="0"/>
              </a:rPr>
              <a:t>|E| ≤</a:t>
            </a:r>
            <a:r>
              <a:rPr lang="en-US" sz="2000" b="1" dirty="0" smtClean="0">
                <a:latin typeface="Symbol" pitchFamily="35" charset="2"/>
                <a:sym typeface="Symbol" pitchFamily="35" charset="2"/>
              </a:rPr>
              <a:t> </a:t>
            </a:r>
            <a:r>
              <a:rPr lang="en-US" sz="2000" b="1" i="1" dirty="0" smtClean="0">
                <a:latin typeface="Times New Roman" pitchFamily="35" charset="0"/>
                <a:sym typeface="Symbol" pitchFamily="35" charset="2"/>
              </a:rPr>
              <a:t>|V|</a:t>
            </a:r>
            <a:r>
              <a:rPr lang="en-US" sz="2000" b="1" i="1" dirty="0" smtClean="0">
                <a:latin typeface="Times New Roman" pitchFamily="35" charset="0"/>
              </a:rPr>
              <a:t> </a:t>
            </a:r>
            <a:r>
              <a:rPr lang="en-US" sz="2000" dirty="0" smtClean="0">
                <a:latin typeface="Times New Roman" pitchFamily="35" charset="0"/>
              </a:rPr>
              <a:t>(</a:t>
            </a:r>
            <a:r>
              <a:rPr lang="en-US" sz="2000" b="1" i="1" dirty="0" smtClean="0">
                <a:latin typeface="Times New Roman" pitchFamily="35" charset="0"/>
              </a:rPr>
              <a:t>|V| </a:t>
            </a:r>
            <a:r>
              <a:rPr lang="en-US" sz="2000" b="1" dirty="0">
                <a:latin typeface="Symbol" pitchFamily="35" charset="2"/>
              </a:rPr>
              <a:t>-</a:t>
            </a:r>
            <a:r>
              <a:rPr lang="en-US" sz="2000" b="1" i="1" dirty="0">
                <a:latin typeface="Times New Roman" pitchFamily="35" charset="0"/>
              </a:rPr>
              <a:t> </a:t>
            </a:r>
            <a:r>
              <a:rPr lang="en-US" sz="2000" dirty="0">
                <a:latin typeface="Times New Roman" pitchFamily="35" charset="0"/>
              </a:rPr>
              <a:t>1)</a:t>
            </a:r>
            <a:r>
              <a:rPr lang="en-US" sz="2000" b="1" dirty="0">
                <a:latin typeface="Symbol" pitchFamily="35" charset="2"/>
              </a:rPr>
              <a:t>/</a:t>
            </a:r>
            <a:r>
              <a:rPr lang="en-US" sz="2000" dirty="0">
                <a:latin typeface="Times New Roman" pitchFamily="35" charset="0"/>
              </a:rPr>
              <a:t>2</a:t>
            </a:r>
            <a:endParaRPr lang="en-US" sz="2000" baseline="30000" dirty="0">
              <a:latin typeface="Times New Roman" pitchFamily="35" charset="0"/>
            </a:endParaRPr>
          </a:p>
          <a:p>
            <a:pPr lvl="1">
              <a:lnSpc>
                <a:spcPct val="90000"/>
              </a:lnSpc>
              <a:buFont typeface="Wingdings" pitchFamily="35" charset="2"/>
              <a:buNone/>
            </a:pPr>
            <a:r>
              <a:rPr lang="en-US" sz="2000" dirty="0">
                <a:solidFill>
                  <a:srgbClr val="000000"/>
                </a:solidFill>
              </a:rPr>
              <a:t>Proof:</a:t>
            </a:r>
            <a:r>
              <a:rPr lang="en-US" sz="2000" dirty="0"/>
              <a:t> each vertex has degree at most </a:t>
            </a:r>
            <a:r>
              <a:rPr lang="en-US" sz="2000" dirty="0" smtClean="0">
                <a:latin typeface="Times New Roman" pitchFamily="35" charset="0"/>
              </a:rPr>
              <a:t>(</a:t>
            </a:r>
            <a:r>
              <a:rPr lang="en-US" sz="2000" b="1" i="1" dirty="0" smtClean="0">
                <a:latin typeface="Times New Roman" pitchFamily="35" charset="0"/>
              </a:rPr>
              <a:t>|V| </a:t>
            </a:r>
            <a:r>
              <a:rPr lang="en-US" sz="2000" b="1" dirty="0" smtClean="0">
                <a:latin typeface="Symbol" pitchFamily="35" charset="2"/>
              </a:rPr>
              <a:t>–</a:t>
            </a:r>
            <a:r>
              <a:rPr lang="en-US" sz="2000" b="1" i="1" dirty="0" smtClean="0">
                <a:latin typeface="Times New Roman" pitchFamily="35" charset="0"/>
              </a:rPr>
              <a:t> </a:t>
            </a:r>
            <a:r>
              <a:rPr lang="en-US" sz="2000" dirty="0" smtClean="0">
                <a:latin typeface="Times New Roman" pitchFamily="35" charset="0"/>
              </a:rPr>
              <a:t>1)</a:t>
            </a:r>
          </a:p>
        </p:txBody>
      </p:sp>
      <p:sp>
        <p:nvSpPr>
          <p:cNvPr id="210949" name="Oval 5"/>
          <p:cNvSpPr>
            <a:spLocks noChangeArrowheads="1"/>
          </p:cNvSpPr>
          <p:nvPr/>
        </p:nvSpPr>
        <p:spPr bwMode="auto">
          <a:xfrm>
            <a:off x="4267200" y="39624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950" name="Oval 6"/>
          <p:cNvSpPr>
            <a:spLocks noChangeArrowheads="1"/>
          </p:cNvSpPr>
          <p:nvPr/>
        </p:nvSpPr>
        <p:spPr bwMode="auto">
          <a:xfrm>
            <a:off x="5181600" y="30480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951" name="Oval 7"/>
          <p:cNvSpPr>
            <a:spLocks noChangeArrowheads="1"/>
          </p:cNvSpPr>
          <p:nvPr/>
        </p:nvSpPr>
        <p:spPr bwMode="auto">
          <a:xfrm>
            <a:off x="5181600" y="49530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952" name="Oval 8"/>
          <p:cNvSpPr>
            <a:spLocks noChangeArrowheads="1"/>
          </p:cNvSpPr>
          <p:nvPr/>
        </p:nvSpPr>
        <p:spPr bwMode="auto">
          <a:xfrm>
            <a:off x="6096000" y="39624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10953" name="AutoShape 9"/>
          <p:cNvCxnSpPr>
            <a:cxnSpLocks noChangeShapeType="1"/>
            <a:stCxn id="210950" idx="5"/>
            <a:endCxn id="210952" idx="1"/>
          </p:cNvCxnSpPr>
          <p:nvPr/>
        </p:nvCxnSpPr>
        <p:spPr bwMode="auto">
          <a:xfrm>
            <a:off x="5441950" y="3317875"/>
            <a:ext cx="698500" cy="6794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10954" name="AutoShape 10"/>
          <p:cNvCxnSpPr>
            <a:cxnSpLocks noChangeShapeType="1"/>
            <a:stCxn id="210950" idx="3"/>
            <a:endCxn id="210949" idx="7"/>
          </p:cNvCxnSpPr>
          <p:nvPr/>
        </p:nvCxnSpPr>
        <p:spPr bwMode="auto">
          <a:xfrm flipH="1">
            <a:off x="4527550" y="3317875"/>
            <a:ext cx="698500" cy="6794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10955" name="AutoShape 11"/>
          <p:cNvCxnSpPr>
            <a:cxnSpLocks noChangeShapeType="1"/>
            <a:stCxn id="210951" idx="1"/>
            <a:endCxn id="210949" idx="5"/>
          </p:cNvCxnSpPr>
          <p:nvPr/>
        </p:nvCxnSpPr>
        <p:spPr bwMode="auto">
          <a:xfrm flipH="1" flipV="1">
            <a:off x="4527550" y="4232275"/>
            <a:ext cx="698500" cy="755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10956" name="AutoShape 12"/>
          <p:cNvCxnSpPr>
            <a:cxnSpLocks noChangeShapeType="1"/>
            <a:stCxn id="210952" idx="3"/>
            <a:endCxn id="210951" idx="7"/>
          </p:cNvCxnSpPr>
          <p:nvPr/>
        </p:nvCxnSpPr>
        <p:spPr bwMode="auto">
          <a:xfrm flipH="1">
            <a:off x="5441950" y="4232275"/>
            <a:ext cx="698500" cy="755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10957" name="AutoShape 13"/>
          <p:cNvCxnSpPr>
            <a:cxnSpLocks noChangeShapeType="1"/>
            <a:stCxn id="210952" idx="2"/>
            <a:endCxn id="210949" idx="6"/>
          </p:cNvCxnSpPr>
          <p:nvPr/>
        </p:nvCxnSpPr>
        <p:spPr bwMode="auto">
          <a:xfrm flipH="1">
            <a:off x="4581525" y="4114800"/>
            <a:ext cx="150495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10958" name="AutoShape 14"/>
          <p:cNvCxnSpPr>
            <a:cxnSpLocks noChangeShapeType="1"/>
            <a:stCxn id="210951" idx="0"/>
            <a:endCxn id="210950" idx="4"/>
          </p:cNvCxnSpPr>
          <p:nvPr/>
        </p:nvCxnSpPr>
        <p:spPr bwMode="auto">
          <a:xfrm flipV="1">
            <a:off x="5334000" y="3362325"/>
            <a:ext cx="0" cy="1581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10959" name="Rectangle 15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6477000" y="3429000"/>
            <a:ext cx="2286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35" charset="2"/>
              <a:buNone/>
            </a:pPr>
            <a:r>
              <a:rPr lang="en-US" dirty="0"/>
              <a:t>Example</a:t>
            </a:r>
            <a:endParaRPr lang="en-US" dirty="0" smtClean="0"/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35" charset="2"/>
              <a:buChar char="n"/>
            </a:pPr>
            <a:r>
              <a:rPr lang="en-US" b="1" i="1" dirty="0" smtClean="0">
                <a:latin typeface="Times New Roman" pitchFamily="35" charset="0"/>
                <a:ea typeface="ＭＳ Ｐゴシック" pitchFamily="35" charset="-128"/>
              </a:rPr>
              <a:t>|V| </a:t>
            </a:r>
            <a:r>
              <a:rPr lang="en-US" b="1" dirty="0">
                <a:latin typeface="Symbol" pitchFamily="35" charset="2"/>
                <a:ea typeface="ＭＳ Ｐゴシック" pitchFamily="35" charset="-128"/>
                <a:sym typeface="Symbol" pitchFamily="35" charset="2"/>
              </a:rPr>
              <a:t>= </a:t>
            </a:r>
            <a:r>
              <a:rPr lang="en-US" dirty="0">
                <a:latin typeface="Times New Roman" pitchFamily="35" charset="0"/>
                <a:ea typeface="ＭＳ Ｐゴシック" pitchFamily="35" charset="-128"/>
              </a:rPr>
              <a:t>4</a:t>
            </a:r>
            <a:endParaRPr lang="en-US" dirty="0" smtClean="0">
              <a:latin typeface="Times New Roman" pitchFamily="35" charset="0"/>
              <a:ea typeface="ＭＳ Ｐゴシック" pitchFamily="35" charset="-128"/>
            </a:endParaRP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35" charset="2"/>
              <a:buChar char="n"/>
            </a:pPr>
            <a:r>
              <a:rPr lang="en-US" b="1" i="1" dirty="0" smtClean="0">
                <a:latin typeface="Times New Roman" pitchFamily="35" charset="0"/>
                <a:ea typeface="ＭＳ Ｐゴシック" pitchFamily="35" charset="-128"/>
              </a:rPr>
              <a:t>|E| </a:t>
            </a:r>
            <a:r>
              <a:rPr lang="en-US" b="1" dirty="0">
                <a:latin typeface="Symbol" pitchFamily="35" charset="2"/>
                <a:ea typeface="ＭＳ Ｐゴシック" pitchFamily="35" charset="-128"/>
                <a:sym typeface="Symbol" pitchFamily="35" charset="2"/>
              </a:rPr>
              <a:t>= </a:t>
            </a:r>
            <a:r>
              <a:rPr lang="en-US" dirty="0">
                <a:latin typeface="Times New Roman" pitchFamily="35" charset="0"/>
                <a:ea typeface="ＭＳ Ｐゴシック" pitchFamily="35" charset="-128"/>
              </a:rPr>
              <a:t>6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35" charset="2"/>
              <a:buChar char="n"/>
            </a:pPr>
            <a:r>
              <a:rPr lang="en-US" dirty="0" err="1">
                <a:latin typeface="Times New Roman" pitchFamily="35" charset="0"/>
                <a:ea typeface="ＭＳ Ｐゴシック" pitchFamily="35" charset="-128"/>
              </a:rPr>
              <a:t>deg(</a:t>
            </a:r>
            <a:r>
              <a:rPr lang="en-US" b="1" i="1" dirty="0" err="1">
                <a:latin typeface="Times New Roman" pitchFamily="35" charset="0"/>
                <a:ea typeface="ＭＳ Ｐゴシック" pitchFamily="35" charset="-128"/>
              </a:rPr>
              <a:t>v</a:t>
            </a:r>
            <a:r>
              <a:rPr lang="en-US" dirty="0">
                <a:latin typeface="Times New Roman" pitchFamily="35" charset="0"/>
                <a:ea typeface="ＭＳ Ｐゴシック" pitchFamily="35" charset="-128"/>
              </a:rPr>
              <a:t>)</a:t>
            </a:r>
            <a:r>
              <a:rPr lang="en-US" b="1" i="1" dirty="0">
                <a:latin typeface="Times New Roman" pitchFamily="35" charset="0"/>
                <a:ea typeface="ＭＳ Ｐゴシック" pitchFamily="35" charset="-128"/>
              </a:rPr>
              <a:t> </a:t>
            </a:r>
            <a:r>
              <a:rPr lang="en-US" dirty="0">
                <a:latin typeface="Symbol" pitchFamily="35" charset="2"/>
                <a:ea typeface="ＭＳ Ｐゴシック" pitchFamily="35" charset="-128"/>
              </a:rPr>
              <a:t>= </a:t>
            </a:r>
            <a:r>
              <a:rPr lang="en-US" dirty="0">
                <a:latin typeface="Times New Roman" pitchFamily="35" charset="0"/>
                <a:ea typeface="ＭＳ Ｐゴシック" pitchFamily="35" charset="-128"/>
              </a:rPr>
              <a:t>3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648003" y="5868988"/>
          <a:ext cx="2141537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37" name="Equation" r:id="rId3" imgW="1257300" imgH="279400" progId="Equation.DSMT4">
                  <p:embed/>
                </p:oleObj>
              </mc:Choice>
              <mc:Fallback>
                <p:oleObj name="Equation" r:id="rId3" imgW="1257300" imgH="279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003" y="5868988"/>
                        <a:ext cx="2141537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621726" y="5565259"/>
            <a:ext cx="3905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Q:  What is the bound for a digraph?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</a:p>
          <a:p>
            <a:r>
              <a:rPr lang="en-US" b="1" dirty="0" smtClean="0">
                <a:solidFill>
                  <a:srgbClr val="800000"/>
                </a:solidFill>
              </a:rPr>
              <a:t>Graph ADT</a:t>
            </a:r>
          </a:p>
          <a:p>
            <a:r>
              <a:rPr lang="en-US" dirty="0" smtClean="0"/>
              <a:t>Implementations</a:t>
            </a:r>
          </a:p>
        </p:txBody>
      </p:sp>
    </p:spTree>
    <p:extLst>
      <p:ext uri="{BB962C8B-B14F-4D97-AF65-F5344CB8AC3E}">
        <p14:creationId xmlns:p14="http://schemas.microsoft.com/office/powerpoint/2010/main" val="325252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93095" y="304800"/>
            <a:ext cx="8646347" cy="403438"/>
          </a:xfrm>
        </p:spPr>
        <p:txBody>
          <a:bodyPr/>
          <a:lstStyle/>
          <a:p>
            <a:r>
              <a:rPr lang="en-US" dirty="0"/>
              <a:t>Main Methods of the</a:t>
            </a:r>
            <a:r>
              <a:rPr lang="en-US" dirty="0" smtClean="0"/>
              <a:t> (Undirected) Graph </a:t>
            </a:r>
            <a:r>
              <a:rPr lang="en-US" dirty="0"/>
              <a:t>ADT</a:t>
            </a:r>
          </a:p>
        </p:txBody>
      </p:sp>
      <p:sp>
        <p:nvSpPr>
          <p:cNvPr id="2119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-1" y="964669"/>
            <a:ext cx="4591845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Vertices and edges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are positions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store elements</a:t>
            </a:r>
          </a:p>
          <a:p>
            <a:pPr>
              <a:lnSpc>
                <a:spcPct val="80000"/>
              </a:lnSpc>
            </a:pPr>
            <a:r>
              <a:rPr lang="en-US" sz="2400" dirty="0" err="1"/>
              <a:t>Accessor</a:t>
            </a:r>
            <a:r>
              <a:rPr lang="en-US" sz="2400" dirty="0"/>
              <a:t> methods</a:t>
            </a:r>
          </a:p>
          <a:p>
            <a:pPr lvl="1">
              <a:lnSpc>
                <a:spcPct val="80000"/>
              </a:lnSpc>
            </a:pPr>
            <a:r>
              <a:rPr lang="en-US" sz="2000" dirty="0" err="1">
                <a:solidFill>
                  <a:srgbClr val="800000"/>
                </a:solidFill>
              </a:rPr>
              <a:t>endVertices</a:t>
            </a:r>
            <a:r>
              <a:rPr lang="en-US" sz="2000" dirty="0" err="1"/>
              <a:t>(e</a:t>
            </a:r>
            <a:r>
              <a:rPr lang="en-US" sz="2000" dirty="0"/>
              <a:t>): an array of the two </a:t>
            </a:r>
            <a:r>
              <a:rPr lang="en-US" sz="2000" dirty="0" err="1"/>
              <a:t>endvertices</a:t>
            </a:r>
            <a:r>
              <a:rPr lang="en-US" sz="2000" dirty="0"/>
              <a:t> of </a:t>
            </a:r>
            <a:r>
              <a:rPr lang="en-US" sz="2000" dirty="0" err="1"/>
              <a:t>e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 err="1">
                <a:solidFill>
                  <a:srgbClr val="800000"/>
                </a:solidFill>
              </a:rPr>
              <a:t>opposite</a:t>
            </a:r>
            <a:r>
              <a:rPr lang="en-US" sz="2000" dirty="0" err="1"/>
              <a:t>(v</a:t>
            </a:r>
            <a:r>
              <a:rPr lang="en-US" sz="2000" dirty="0"/>
              <a:t>, </a:t>
            </a:r>
            <a:r>
              <a:rPr lang="en-US" sz="2000" dirty="0" err="1"/>
              <a:t>e</a:t>
            </a:r>
            <a:r>
              <a:rPr lang="en-US" sz="2000" dirty="0"/>
              <a:t>): the vertex opposite</a:t>
            </a:r>
            <a:r>
              <a:rPr lang="en-US" sz="2000" dirty="0" smtClean="0"/>
              <a:t> to </a:t>
            </a:r>
            <a:r>
              <a:rPr lang="en-US" sz="2000" dirty="0" err="1"/>
              <a:t>v</a:t>
            </a:r>
            <a:r>
              <a:rPr lang="en-US" sz="2000" dirty="0"/>
              <a:t> on </a:t>
            </a:r>
            <a:r>
              <a:rPr lang="en-US" sz="2000" dirty="0" err="1"/>
              <a:t>e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 err="1">
                <a:solidFill>
                  <a:srgbClr val="800000"/>
                </a:solidFill>
              </a:rPr>
              <a:t>areAdjacent</a:t>
            </a:r>
            <a:r>
              <a:rPr lang="en-US" sz="2000" dirty="0" err="1"/>
              <a:t>(v</a:t>
            </a:r>
            <a:r>
              <a:rPr lang="en-US" sz="2000" dirty="0"/>
              <a:t>, </a:t>
            </a:r>
            <a:r>
              <a:rPr lang="en-US" sz="2000" dirty="0" err="1"/>
              <a:t>w</a:t>
            </a:r>
            <a:r>
              <a:rPr lang="en-US" sz="2000" dirty="0"/>
              <a:t>): true </a:t>
            </a:r>
            <a:r>
              <a:rPr lang="en-US" sz="2000" dirty="0" err="1"/>
              <a:t>iff</a:t>
            </a:r>
            <a:r>
              <a:rPr lang="en-US" sz="2000" dirty="0"/>
              <a:t> </a:t>
            </a:r>
            <a:r>
              <a:rPr lang="en-US" sz="2000" dirty="0" err="1"/>
              <a:t>v</a:t>
            </a:r>
            <a:r>
              <a:rPr lang="en-US" sz="2000" dirty="0"/>
              <a:t> and </a:t>
            </a:r>
            <a:r>
              <a:rPr lang="en-US" sz="2000" dirty="0" err="1"/>
              <a:t>w</a:t>
            </a:r>
            <a:r>
              <a:rPr lang="en-US" sz="2000" dirty="0"/>
              <a:t> are adjacent</a:t>
            </a:r>
          </a:p>
          <a:p>
            <a:pPr lvl="1">
              <a:lnSpc>
                <a:spcPct val="80000"/>
              </a:lnSpc>
            </a:pPr>
            <a:r>
              <a:rPr lang="en-US" sz="2000" dirty="0" err="1">
                <a:solidFill>
                  <a:srgbClr val="800000"/>
                </a:solidFill>
              </a:rPr>
              <a:t>replace</a:t>
            </a:r>
            <a:r>
              <a:rPr lang="en-US" sz="2000" dirty="0" err="1"/>
              <a:t>(v</a:t>
            </a:r>
            <a:r>
              <a:rPr lang="en-US" sz="2000" dirty="0"/>
              <a:t>, </a:t>
            </a:r>
            <a:r>
              <a:rPr lang="en-US" sz="2000" dirty="0" err="1"/>
              <a:t>x</a:t>
            </a:r>
            <a:r>
              <a:rPr lang="en-US" sz="2000" dirty="0"/>
              <a:t>): replace element at vertex </a:t>
            </a:r>
            <a:r>
              <a:rPr lang="en-US" sz="2000" dirty="0" err="1"/>
              <a:t>v</a:t>
            </a:r>
            <a:r>
              <a:rPr lang="en-US" sz="2000" dirty="0"/>
              <a:t> with </a:t>
            </a:r>
            <a:r>
              <a:rPr lang="en-US" sz="2000" dirty="0" err="1"/>
              <a:t>x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 err="1">
                <a:solidFill>
                  <a:srgbClr val="800000"/>
                </a:solidFill>
              </a:rPr>
              <a:t>replace</a:t>
            </a:r>
            <a:r>
              <a:rPr lang="en-US" sz="2000" dirty="0" err="1"/>
              <a:t>(e</a:t>
            </a:r>
            <a:r>
              <a:rPr lang="en-US" sz="2000" dirty="0"/>
              <a:t>, </a:t>
            </a:r>
            <a:r>
              <a:rPr lang="en-US" sz="2000" dirty="0" err="1"/>
              <a:t>x</a:t>
            </a:r>
            <a:r>
              <a:rPr lang="en-US" sz="2000" dirty="0"/>
              <a:t>): replace element at edge </a:t>
            </a:r>
            <a:r>
              <a:rPr lang="en-US" sz="2000" dirty="0" err="1"/>
              <a:t>e</a:t>
            </a:r>
            <a:r>
              <a:rPr lang="en-US" sz="2000" dirty="0"/>
              <a:t> with </a:t>
            </a:r>
            <a:r>
              <a:rPr lang="en-US" sz="2000" dirty="0" err="1"/>
              <a:t>x</a:t>
            </a:r>
            <a:endParaRPr lang="en-US" sz="2000" dirty="0"/>
          </a:p>
        </p:txBody>
      </p:sp>
      <p:sp>
        <p:nvSpPr>
          <p:cNvPr id="211972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591845" y="964669"/>
            <a:ext cx="4552155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Update methods</a:t>
            </a:r>
          </a:p>
          <a:p>
            <a:pPr lvl="1">
              <a:lnSpc>
                <a:spcPct val="80000"/>
              </a:lnSpc>
            </a:pPr>
            <a:r>
              <a:rPr lang="en-US" sz="2000" dirty="0" err="1">
                <a:solidFill>
                  <a:srgbClr val="800000"/>
                </a:solidFill>
              </a:rPr>
              <a:t>insertVertex</a:t>
            </a:r>
            <a:r>
              <a:rPr lang="en-US" sz="2000" dirty="0" err="1"/>
              <a:t>(o</a:t>
            </a:r>
            <a:r>
              <a:rPr lang="en-US" sz="2000" dirty="0"/>
              <a:t>): insert a vertex storing element </a:t>
            </a:r>
            <a:r>
              <a:rPr lang="en-US" sz="2000" dirty="0" err="1"/>
              <a:t>o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 err="1">
                <a:solidFill>
                  <a:srgbClr val="800000"/>
                </a:solidFill>
              </a:rPr>
              <a:t>insertEdge</a:t>
            </a:r>
            <a:r>
              <a:rPr lang="en-US" sz="2000" dirty="0" err="1"/>
              <a:t>(v</a:t>
            </a:r>
            <a:r>
              <a:rPr lang="en-US" sz="2000" dirty="0"/>
              <a:t>, </a:t>
            </a:r>
            <a:r>
              <a:rPr lang="en-US" sz="2000" dirty="0" err="1"/>
              <a:t>w</a:t>
            </a:r>
            <a:r>
              <a:rPr lang="en-US" sz="2000" dirty="0"/>
              <a:t>, </a:t>
            </a:r>
            <a:r>
              <a:rPr lang="en-US" sz="2000" dirty="0" err="1"/>
              <a:t>o</a:t>
            </a:r>
            <a:r>
              <a:rPr lang="en-US" sz="2000" dirty="0"/>
              <a:t>): insert an edge (</a:t>
            </a:r>
            <a:r>
              <a:rPr lang="en-US" sz="2000" dirty="0" err="1"/>
              <a:t>v,w</a:t>
            </a:r>
            <a:r>
              <a:rPr lang="en-US" sz="2000" dirty="0"/>
              <a:t>) storing element </a:t>
            </a:r>
            <a:r>
              <a:rPr lang="en-US" sz="2000" dirty="0" err="1"/>
              <a:t>o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 err="1">
                <a:solidFill>
                  <a:srgbClr val="800000"/>
                </a:solidFill>
              </a:rPr>
              <a:t>removeVertex</a:t>
            </a:r>
            <a:r>
              <a:rPr lang="en-US" sz="2000" dirty="0" err="1"/>
              <a:t>(v</a:t>
            </a:r>
            <a:r>
              <a:rPr lang="en-US" sz="2000" dirty="0"/>
              <a:t>): remove vertex </a:t>
            </a:r>
            <a:r>
              <a:rPr lang="en-US" sz="2000" dirty="0" err="1"/>
              <a:t>v</a:t>
            </a:r>
            <a:r>
              <a:rPr lang="en-US" sz="2000" dirty="0"/>
              <a:t> (and its incident edges)</a:t>
            </a:r>
          </a:p>
          <a:p>
            <a:pPr lvl="1">
              <a:lnSpc>
                <a:spcPct val="80000"/>
              </a:lnSpc>
            </a:pPr>
            <a:r>
              <a:rPr lang="en-US" sz="2000" dirty="0" err="1">
                <a:solidFill>
                  <a:srgbClr val="800000"/>
                </a:solidFill>
              </a:rPr>
              <a:t>removeEdge</a:t>
            </a:r>
            <a:r>
              <a:rPr lang="en-US" sz="2000" dirty="0" err="1"/>
              <a:t>(e</a:t>
            </a:r>
            <a:r>
              <a:rPr lang="en-US" sz="2000" dirty="0"/>
              <a:t>): remove edge </a:t>
            </a:r>
            <a:r>
              <a:rPr lang="en-US" sz="2000" dirty="0" err="1"/>
              <a:t>e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400" dirty="0" err="1"/>
              <a:t>Iterator</a:t>
            </a:r>
            <a:r>
              <a:rPr lang="en-US" sz="2400" dirty="0"/>
              <a:t> methods</a:t>
            </a:r>
          </a:p>
          <a:p>
            <a:pPr lvl="1">
              <a:lnSpc>
                <a:spcPct val="80000"/>
              </a:lnSpc>
            </a:pPr>
            <a:r>
              <a:rPr lang="en-US" sz="2000" dirty="0" err="1">
                <a:solidFill>
                  <a:srgbClr val="800000"/>
                </a:solidFill>
              </a:rPr>
              <a:t>incidentEdges</a:t>
            </a:r>
            <a:r>
              <a:rPr lang="en-US" sz="2000" dirty="0" err="1"/>
              <a:t>(v</a:t>
            </a:r>
            <a:r>
              <a:rPr lang="en-US" sz="2000" dirty="0"/>
              <a:t>): edges incident to </a:t>
            </a:r>
            <a:r>
              <a:rPr lang="en-US" sz="2000" dirty="0" err="1"/>
              <a:t>v</a:t>
            </a:r>
            <a:endParaRPr lang="en-US" sz="2000" dirty="0">
              <a:solidFill>
                <a:schemeClr val="tx2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rgbClr val="800000"/>
                </a:solidFill>
              </a:rPr>
              <a:t>vertices</a:t>
            </a:r>
            <a:r>
              <a:rPr lang="en-US" sz="2000" dirty="0"/>
              <a:t>(): all vertices in the graph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rgbClr val="800000"/>
                </a:solidFill>
              </a:rPr>
              <a:t>edges</a:t>
            </a:r>
            <a:r>
              <a:rPr lang="en-US" sz="2000" dirty="0"/>
              <a:t>(): all edges in the graph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Directed Graph </a:t>
            </a:r>
            <a:r>
              <a:rPr lang="en-US" dirty="0"/>
              <a:t>ADT</a:t>
            </a:r>
          </a:p>
        </p:txBody>
      </p:sp>
      <p:sp>
        <p:nvSpPr>
          <p:cNvPr id="2119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Additional methods:</a:t>
            </a:r>
            <a:endParaRPr lang="en-US" sz="2400" dirty="0" smtClean="0"/>
          </a:p>
          <a:p>
            <a:pPr lvl="1">
              <a:lnSpc>
                <a:spcPct val="80000"/>
              </a:lnSpc>
            </a:pPr>
            <a:r>
              <a:rPr lang="en-US" sz="2000" dirty="0" err="1" smtClean="0">
                <a:solidFill>
                  <a:schemeClr val="tx2"/>
                </a:solidFill>
              </a:rPr>
              <a:t>isDirected</a:t>
            </a:r>
            <a:r>
              <a:rPr lang="en-US" sz="2000" dirty="0" err="1" smtClean="0"/>
              <a:t>(</a:t>
            </a:r>
            <a:r>
              <a:rPr lang="en-US" sz="2000" dirty="0" err="1"/>
              <a:t>e</a:t>
            </a:r>
            <a:r>
              <a:rPr lang="en-US" sz="2000" dirty="0"/>
              <a:t>):</a:t>
            </a:r>
            <a:r>
              <a:rPr lang="en-US" sz="2000" dirty="0" smtClean="0"/>
              <a:t> return true if </a:t>
            </a:r>
            <a:r>
              <a:rPr lang="en-US" sz="2000" dirty="0" err="1" smtClean="0"/>
              <a:t>e</a:t>
            </a:r>
            <a:r>
              <a:rPr lang="en-US" sz="2000" dirty="0" smtClean="0"/>
              <a:t> is a directed edge</a:t>
            </a:r>
          </a:p>
          <a:p>
            <a:pPr lvl="1">
              <a:lnSpc>
                <a:spcPct val="80000"/>
              </a:lnSpc>
            </a:pPr>
            <a:r>
              <a:rPr lang="en-US" sz="2000" dirty="0" err="1" smtClean="0">
                <a:solidFill>
                  <a:schemeClr val="tx2"/>
                </a:solidFill>
              </a:rPr>
              <a:t>insertDirectedEdge</a:t>
            </a:r>
            <a:r>
              <a:rPr lang="en-US" sz="2000" dirty="0" err="1" smtClean="0"/>
              <a:t>(</a:t>
            </a:r>
            <a:r>
              <a:rPr lang="en-US" sz="2000" dirty="0" err="1"/>
              <a:t>v</a:t>
            </a:r>
            <a:r>
              <a:rPr lang="en-US" sz="2000" dirty="0"/>
              <a:t>,</a:t>
            </a:r>
            <a:r>
              <a:rPr lang="en-US" sz="2000" dirty="0" smtClean="0"/>
              <a:t> </a:t>
            </a:r>
            <a:r>
              <a:rPr lang="en-US" sz="2000" dirty="0" err="1" smtClean="0"/>
              <a:t>w</a:t>
            </a:r>
            <a:r>
              <a:rPr lang="en-US" sz="2000" dirty="0" smtClean="0"/>
              <a:t>, </a:t>
            </a:r>
            <a:r>
              <a:rPr lang="en-US" dirty="0" err="1" smtClean="0"/>
              <a:t>o</a:t>
            </a:r>
            <a:r>
              <a:rPr lang="en-US" sz="2000" dirty="0" smtClean="0"/>
              <a:t>)</a:t>
            </a:r>
            <a:r>
              <a:rPr lang="en-US" sz="2000" dirty="0"/>
              <a:t>:</a:t>
            </a:r>
            <a:r>
              <a:rPr lang="en-US" sz="2000" dirty="0" smtClean="0"/>
              <a:t> insert and return a new directed edge with origin </a:t>
            </a:r>
            <a:r>
              <a:rPr lang="en-US" sz="2000" i="1" dirty="0" err="1" smtClean="0"/>
              <a:t>v</a:t>
            </a:r>
            <a:r>
              <a:rPr lang="en-US" sz="2000" i="1" dirty="0" smtClean="0"/>
              <a:t> </a:t>
            </a:r>
            <a:r>
              <a:rPr lang="en-US" sz="2000" dirty="0" smtClean="0"/>
              <a:t>and </a:t>
            </a:r>
            <a:r>
              <a:rPr lang="en-US" dirty="0" smtClean="0"/>
              <a:t>destination </a:t>
            </a:r>
            <a:r>
              <a:rPr lang="en-US" i="1" dirty="0" err="1" smtClean="0"/>
              <a:t>w</a:t>
            </a:r>
            <a:r>
              <a:rPr lang="en-US" dirty="0" smtClean="0"/>
              <a:t>, storing element </a:t>
            </a:r>
            <a:r>
              <a:rPr lang="en-US" i="1" dirty="0" err="1" smtClean="0"/>
              <a:t>o</a:t>
            </a:r>
            <a:endParaRPr lang="en-US" sz="20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</a:p>
          <a:p>
            <a:r>
              <a:rPr lang="en-US" dirty="0" smtClean="0"/>
              <a:t>Graph ADT</a:t>
            </a:r>
          </a:p>
          <a:p>
            <a:r>
              <a:rPr lang="en-US" b="1" dirty="0" smtClean="0">
                <a:solidFill>
                  <a:srgbClr val="800000"/>
                </a:solidFill>
              </a:rPr>
              <a:t>Implementations</a:t>
            </a:r>
          </a:p>
        </p:txBody>
      </p:sp>
    </p:spTree>
    <p:extLst>
      <p:ext uri="{BB962C8B-B14F-4D97-AF65-F5344CB8AC3E}">
        <p14:creationId xmlns:p14="http://schemas.microsoft.com/office/powerpoint/2010/main" val="325252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04" name="Object 2052"/>
          <p:cNvGraphicFramePr>
            <a:graphicFrameLocks noChangeAspect="1"/>
          </p:cNvGraphicFramePr>
          <p:nvPr/>
        </p:nvGraphicFramePr>
        <p:xfrm>
          <a:off x="609600" y="1001302"/>
          <a:ext cx="8077200" cy="508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5541" name="VISIO" r:id="rId3" imgW="10096500" imgH="6997700" progId="">
                  <p:embed/>
                </p:oleObj>
              </mc:Choice>
              <mc:Fallback>
                <p:oleObj name="VISIO" r:id="rId3" imgW="10096500" imgH="69977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001302"/>
                        <a:ext cx="8077200" cy="508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1905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0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Graphs</a:t>
            </a:r>
            <a:endParaRPr lang="en-US" dirty="0"/>
          </a:p>
        </p:txBody>
      </p:sp>
      <p:sp>
        <p:nvSpPr>
          <p:cNvPr id="204803" name="Rectangle 205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001302"/>
            <a:ext cx="4114800" cy="4724400"/>
          </a:xfrm>
        </p:spPr>
        <p:txBody>
          <a:bodyPr/>
          <a:lstStyle/>
          <a:p>
            <a:r>
              <a:rPr lang="en-US" sz="2000" dirty="0"/>
              <a:t>Electronic circuits</a:t>
            </a:r>
          </a:p>
          <a:p>
            <a:pPr lvl="1"/>
            <a:r>
              <a:rPr lang="en-US" sz="1800" dirty="0"/>
              <a:t>Printed circuit board</a:t>
            </a:r>
          </a:p>
          <a:p>
            <a:pPr lvl="1"/>
            <a:r>
              <a:rPr lang="en-US" sz="1800" dirty="0"/>
              <a:t>Integrated circuit</a:t>
            </a:r>
          </a:p>
          <a:p>
            <a:r>
              <a:rPr lang="en-US" sz="2000" dirty="0"/>
              <a:t>Transportation networks</a:t>
            </a:r>
          </a:p>
          <a:p>
            <a:pPr lvl="1"/>
            <a:r>
              <a:rPr lang="en-US" sz="1800" dirty="0"/>
              <a:t>Highway network</a:t>
            </a:r>
          </a:p>
          <a:p>
            <a:pPr lvl="1"/>
            <a:r>
              <a:rPr lang="en-US" sz="1800" dirty="0"/>
              <a:t>Flight network</a:t>
            </a:r>
          </a:p>
          <a:p>
            <a:r>
              <a:rPr lang="en-US" sz="2000" dirty="0"/>
              <a:t>Computer networks</a:t>
            </a:r>
          </a:p>
          <a:p>
            <a:pPr lvl="1"/>
            <a:r>
              <a:rPr lang="en-US" sz="1800" dirty="0"/>
              <a:t>Local area network</a:t>
            </a:r>
          </a:p>
          <a:p>
            <a:pPr lvl="1"/>
            <a:r>
              <a:rPr lang="en-US" sz="1800" dirty="0"/>
              <a:t>Internet</a:t>
            </a:r>
          </a:p>
          <a:p>
            <a:pPr lvl="1"/>
            <a:r>
              <a:rPr lang="en-US" sz="1800" dirty="0"/>
              <a:t>Web</a:t>
            </a:r>
          </a:p>
          <a:p>
            <a:r>
              <a:rPr lang="en-US" sz="2000" dirty="0"/>
              <a:t>Databases</a:t>
            </a:r>
          </a:p>
          <a:p>
            <a:pPr lvl="1"/>
            <a:r>
              <a:rPr lang="en-US" sz="1800" dirty="0"/>
              <a:t>Entity-relationship diagram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7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6538"/>
            <a:ext cx="8229600" cy="395287"/>
          </a:xfrm>
        </p:spPr>
        <p:txBody>
          <a:bodyPr/>
          <a:lstStyle/>
          <a:p>
            <a:r>
              <a:rPr lang="en-US" sz="2800"/>
              <a:t>Running Time of Graph Algorithms</a:t>
            </a:r>
          </a:p>
        </p:txBody>
      </p:sp>
      <p:sp>
        <p:nvSpPr>
          <p:cNvPr id="98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noFill/>
        </p:spPr>
        <p:txBody>
          <a:bodyPr/>
          <a:lstStyle/>
          <a:p>
            <a:r>
              <a:rPr lang="en-US" dirty="0"/>
              <a:t>Running time often a function of both |V| and |E|.</a:t>
            </a:r>
          </a:p>
          <a:p>
            <a:endParaRPr lang="en-US" dirty="0"/>
          </a:p>
          <a:p>
            <a:r>
              <a:rPr lang="en-US" dirty="0"/>
              <a:t>For convenience,</a:t>
            </a:r>
            <a:r>
              <a:rPr lang="en-US" dirty="0" smtClean="0"/>
              <a:t> we sometimes drop </a:t>
            </a:r>
            <a:r>
              <a:rPr lang="en-US" dirty="0"/>
              <a:t>the | . | in asymptotic notation, e.g. </a:t>
            </a:r>
            <a:r>
              <a:rPr lang="en-US" i="1" dirty="0"/>
              <a:t>O(V+E).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8162" name="Picture 2" descr="fig22-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42619"/>
          <a:stretch>
            <a:fillRect/>
          </a:stretch>
        </p:blipFill>
        <p:spPr bwMode="auto">
          <a:xfrm>
            <a:off x="0" y="1665288"/>
            <a:ext cx="9144000" cy="2024062"/>
          </a:xfrm>
          <a:prstGeom prst="rect">
            <a:avLst/>
          </a:prstGeom>
          <a:noFill/>
        </p:spPr>
      </p:pic>
      <p:sp>
        <p:nvSpPr>
          <p:cNvPr id="988163" name="Text Box 3"/>
          <p:cNvSpPr txBox="1">
            <a:spLocks noChangeArrowheads="1"/>
          </p:cNvSpPr>
          <p:nvPr/>
        </p:nvSpPr>
        <p:spPr bwMode="auto">
          <a:xfrm>
            <a:off x="241300" y="396875"/>
            <a:ext cx="8645525" cy="48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800" b="0" dirty="0" smtClean="0">
                <a:solidFill>
                  <a:schemeClr val="tx2"/>
                </a:solidFill>
                <a:latin typeface="Comic Sans MS" pitchFamily="35" charset="0"/>
              </a:rPr>
              <a:t>Implementing a Graph (Simplified)</a:t>
            </a:r>
            <a:endParaRPr lang="en-US" sz="2800" b="0" dirty="0">
              <a:solidFill>
                <a:schemeClr val="tx2"/>
              </a:solidFill>
              <a:latin typeface="Comic Sans MS" pitchFamily="35" charset="0"/>
            </a:endParaRPr>
          </a:p>
        </p:txBody>
      </p:sp>
      <p:sp>
        <p:nvSpPr>
          <p:cNvPr id="988164" name="Text Box 4"/>
          <p:cNvSpPr txBox="1">
            <a:spLocks noChangeArrowheads="1"/>
          </p:cNvSpPr>
          <p:nvPr/>
        </p:nvSpPr>
        <p:spPr bwMode="auto">
          <a:xfrm>
            <a:off x="3975100" y="4062413"/>
            <a:ext cx="2041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000" b="0">
                <a:solidFill>
                  <a:schemeClr val="tx2"/>
                </a:solidFill>
                <a:latin typeface="Comic Sans MS" pitchFamily="35" charset="0"/>
              </a:rPr>
              <a:t>Adjacency List</a:t>
            </a:r>
          </a:p>
        </p:txBody>
      </p:sp>
      <p:sp>
        <p:nvSpPr>
          <p:cNvPr id="988165" name="Text Box 5"/>
          <p:cNvSpPr txBox="1">
            <a:spLocks noChangeArrowheads="1"/>
          </p:cNvSpPr>
          <p:nvPr/>
        </p:nvSpPr>
        <p:spPr bwMode="auto">
          <a:xfrm>
            <a:off x="6632575" y="4030663"/>
            <a:ext cx="2511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000" b="0">
                <a:solidFill>
                  <a:schemeClr val="tx2"/>
                </a:solidFill>
                <a:latin typeface="Comic Sans MS" pitchFamily="35" charset="0"/>
              </a:rPr>
              <a:t>Adjacency Matrix</a:t>
            </a:r>
          </a:p>
        </p:txBody>
      </p:sp>
      <p:graphicFrame>
        <p:nvGraphicFramePr>
          <p:cNvPr id="988166" name="Object 6"/>
          <p:cNvGraphicFramePr>
            <a:graphicFrameLocks noChangeAspect="1"/>
          </p:cNvGraphicFramePr>
          <p:nvPr/>
        </p:nvGraphicFramePr>
        <p:xfrm>
          <a:off x="122238" y="4751388"/>
          <a:ext cx="1939925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029" name="Equation" r:id="rId4" imgW="1155600" imgH="203040" progId="Equation.DSMT4">
                  <p:embed/>
                </p:oleObj>
              </mc:Choice>
              <mc:Fallback>
                <p:oleObj name="Equation" r:id="rId4" imgW="1155600" imgH="203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238" y="4751388"/>
                        <a:ext cx="1939925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8167" name="Object 7"/>
          <p:cNvGraphicFramePr>
            <a:graphicFrameLocks noChangeAspect="1"/>
          </p:cNvGraphicFramePr>
          <p:nvPr/>
        </p:nvGraphicFramePr>
        <p:xfrm>
          <a:off x="122238" y="5353050"/>
          <a:ext cx="4137025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030" name="Equation" r:id="rId6" imgW="2463480" imgH="203040" progId="Equation.DSMT4">
                  <p:embed/>
                </p:oleObj>
              </mc:Choice>
              <mc:Fallback>
                <p:oleObj name="Equation" r:id="rId6" imgW="246348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238" y="5353050"/>
                        <a:ext cx="4137025" cy="341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8168" name="Object 8"/>
          <p:cNvGraphicFramePr>
            <a:graphicFrameLocks noChangeAspect="1"/>
          </p:cNvGraphicFramePr>
          <p:nvPr/>
        </p:nvGraphicFramePr>
        <p:xfrm>
          <a:off x="122238" y="5911850"/>
          <a:ext cx="3432175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031" name="Equation" r:id="rId8" imgW="2044440" imgH="203040" progId="Equation.DSMT4">
                  <p:embed/>
                </p:oleObj>
              </mc:Choice>
              <mc:Fallback>
                <p:oleObj name="Equation" r:id="rId8" imgW="2044440" imgH="203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238" y="5911850"/>
                        <a:ext cx="3432175" cy="341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8169" name="Object 9"/>
          <p:cNvGraphicFramePr>
            <a:graphicFrameLocks noChangeAspect="1"/>
          </p:cNvGraphicFramePr>
          <p:nvPr/>
        </p:nvGraphicFramePr>
        <p:xfrm>
          <a:off x="4306888" y="4727575"/>
          <a:ext cx="11953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032" name="Equation" r:id="rId10" imgW="583920" imgH="203040" progId="Equation.DSMT4">
                  <p:embed/>
                </p:oleObj>
              </mc:Choice>
              <mc:Fallback>
                <p:oleObj name="Equation" r:id="rId10" imgW="583920" imgH="203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6888" y="4727575"/>
                        <a:ext cx="1195387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8170" name="Object 10"/>
          <p:cNvGraphicFramePr>
            <a:graphicFrameLocks noChangeAspect="1"/>
          </p:cNvGraphicFramePr>
          <p:nvPr/>
        </p:nvGraphicFramePr>
        <p:xfrm>
          <a:off x="4297363" y="5307013"/>
          <a:ext cx="16891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033" name="Equation" r:id="rId12" imgW="825480" imgH="203040" progId="Equation.DSMT4">
                  <p:embed/>
                </p:oleObj>
              </mc:Choice>
              <mc:Fallback>
                <p:oleObj name="Equation" r:id="rId12" imgW="825480" imgH="203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7363" y="5307013"/>
                        <a:ext cx="1689100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8171" name="Object 11"/>
          <p:cNvGraphicFramePr>
            <a:graphicFrameLocks noChangeAspect="1"/>
          </p:cNvGraphicFramePr>
          <p:nvPr/>
        </p:nvGraphicFramePr>
        <p:xfrm>
          <a:off x="4314825" y="5884863"/>
          <a:ext cx="16891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034" name="Equation" r:id="rId14" imgW="825480" imgH="203040" progId="Equation.DSMT4">
                  <p:embed/>
                </p:oleObj>
              </mc:Choice>
              <mc:Fallback>
                <p:oleObj name="Equation" r:id="rId14" imgW="825480" imgH="2030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4825" y="5884863"/>
                        <a:ext cx="1689100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8172" name="Object 12"/>
          <p:cNvGraphicFramePr>
            <a:graphicFrameLocks noChangeAspect="1"/>
          </p:cNvGraphicFramePr>
          <p:nvPr/>
        </p:nvGraphicFramePr>
        <p:xfrm>
          <a:off x="7602538" y="4681538"/>
          <a:ext cx="831850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035" name="Equation" r:id="rId16" imgW="406080" imgH="228600" progId="Equation.DSMT4">
                  <p:embed/>
                </p:oleObj>
              </mc:Choice>
              <mc:Fallback>
                <p:oleObj name="Equation" r:id="rId16" imgW="406080" imgH="228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2538" y="4681538"/>
                        <a:ext cx="831850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8173" name="Object 13"/>
          <p:cNvGraphicFramePr>
            <a:graphicFrameLocks noChangeAspect="1"/>
          </p:cNvGraphicFramePr>
          <p:nvPr/>
        </p:nvGraphicFramePr>
        <p:xfrm>
          <a:off x="7589838" y="5289550"/>
          <a:ext cx="70167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036" name="Equation" r:id="rId18" imgW="342720" imgH="203040" progId="Equation.DSMT4">
                  <p:embed/>
                </p:oleObj>
              </mc:Choice>
              <mc:Fallback>
                <p:oleObj name="Equation" r:id="rId18" imgW="342720" imgH="2030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9838" y="5289550"/>
                        <a:ext cx="70167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8174" name="Object 14"/>
          <p:cNvGraphicFramePr>
            <a:graphicFrameLocks noChangeAspect="1"/>
          </p:cNvGraphicFramePr>
          <p:nvPr/>
        </p:nvGraphicFramePr>
        <p:xfrm>
          <a:off x="7570788" y="5897563"/>
          <a:ext cx="5984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037" name="Equation" r:id="rId20" imgW="291960" imgH="203040" progId="Equation.DSMT4">
                  <p:embed/>
                </p:oleObj>
              </mc:Choice>
              <mc:Fallback>
                <p:oleObj name="Equation" r:id="rId20" imgW="291960" imgH="2030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0788" y="5897563"/>
                        <a:ext cx="598487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Graphs (Details)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basic methods</a:t>
            </a:r>
          </a:p>
          <a:p>
            <a:pPr lvl="1"/>
            <a:r>
              <a:rPr lang="en-US" dirty="0" smtClean="0"/>
              <a:t>Edge List</a:t>
            </a:r>
          </a:p>
          <a:p>
            <a:pPr lvl="1"/>
            <a:r>
              <a:rPr lang="en-US" dirty="0" smtClean="0"/>
              <a:t>Adjacency List</a:t>
            </a:r>
          </a:p>
          <a:p>
            <a:pPr lvl="1"/>
            <a:r>
              <a:rPr lang="en-US" dirty="0" smtClean="0"/>
              <a:t>Adjacency Matrix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3038" name="AutoShape 46"/>
          <p:cNvCxnSpPr>
            <a:cxnSpLocks noChangeShapeType="1"/>
            <a:stCxn id="213037" idx="2"/>
            <a:endCxn id="213034" idx="6"/>
          </p:cNvCxnSpPr>
          <p:nvPr/>
        </p:nvCxnSpPr>
        <p:spPr bwMode="auto">
          <a:xfrm flipH="1">
            <a:off x="4813300" y="5943600"/>
            <a:ext cx="32543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13015" name="AutoShape 23"/>
          <p:cNvCxnSpPr>
            <a:cxnSpLocks noChangeShapeType="1"/>
            <a:stCxn id="213033" idx="2"/>
            <a:endCxn id="213011" idx="6"/>
          </p:cNvCxnSpPr>
          <p:nvPr/>
        </p:nvCxnSpPr>
        <p:spPr bwMode="auto">
          <a:xfrm flipH="1">
            <a:off x="4810125" y="3505200"/>
            <a:ext cx="32543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304800"/>
            <a:ext cx="5257800" cy="379016"/>
          </a:xfrm>
        </p:spPr>
        <p:txBody>
          <a:bodyPr/>
          <a:lstStyle/>
          <a:p>
            <a:r>
              <a:rPr lang="en-US" dirty="0"/>
              <a:t>Edge List Structure</a:t>
            </a:r>
            <a:r>
              <a:rPr lang="en-US" dirty="0" smtClean="0"/>
              <a:t> </a:t>
            </a:r>
            <a:endParaRPr lang="en-US" dirty="0">
              <a:ea typeface="Tahoma" pitchFamily="35" charset="0"/>
              <a:cs typeface="Tahoma" pitchFamily="35" charset="0"/>
            </a:endParaRPr>
          </a:p>
        </p:txBody>
      </p:sp>
      <p:sp>
        <p:nvSpPr>
          <p:cNvPr id="2129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09550" y="746125"/>
            <a:ext cx="4286250" cy="4603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Vertex object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element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reference to position in vertex sequence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Edge object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element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origin vertex object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destination vertex object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reference to position in edge sequence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Vertex sequence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sequence of vertex objects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Edge sequence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sequence of edge objects</a:t>
            </a:r>
          </a:p>
        </p:txBody>
      </p:sp>
      <p:sp>
        <p:nvSpPr>
          <p:cNvPr id="212996" name="Oval 4"/>
          <p:cNvSpPr>
            <a:spLocks noChangeArrowheads="1"/>
          </p:cNvSpPr>
          <p:nvPr/>
        </p:nvSpPr>
        <p:spPr bwMode="auto">
          <a:xfrm>
            <a:off x="4921250" y="2547938"/>
            <a:ext cx="304800" cy="304800"/>
          </a:xfrm>
          <a:prstGeom prst="ellipse">
            <a:avLst/>
          </a:prstGeom>
          <a:solidFill>
            <a:srgbClr val="800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212997" name="Oval 5"/>
          <p:cNvSpPr>
            <a:spLocks noChangeArrowheads="1"/>
          </p:cNvSpPr>
          <p:nvPr/>
        </p:nvSpPr>
        <p:spPr bwMode="auto">
          <a:xfrm>
            <a:off x="5835650" y="1606550"/>
            <a:ext cx="304800" cy="304800"/>
          </a:xfrm>
          <a:prstGeom prst="ellipse">
            <a:avLst/>
          </a:prstGeom>
          <a:solidFill>
            <a:srgbClr val="800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212999" name="Oval 7"/>
          <p:cNvSpPr>
            <a:spLocks noChangeArrowheads="1"/>
          </p:cNvSpPr>
          <p:nvPr/>
        </p:nvSpPr>
        <p:spPr bwMode="auto">
          <a:xfrm>
            <a:off x="6750050" y="2547938"/>
            <a:ext cx="304800" cy="304800"/>
          </a:xfrm>
          <a:prstGeom prst="ellipse">
            <a:avLst/>
          </a:prstGeom>
          <a:solidFill>
            <a:srgbClr val="800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213000" name="AutoShape 8"/>
          <p:cNvCxnSpPr>
            <a:cxnSpLocks noChangeShapeType="1"/>
            <a:stCxn id="212997" idx="5"/>
            <a:endCxn id="212999" idx="1"/>
          </p:cNvCxnSpPr>
          <p:nvPr/>
        </p:nvCxnSpPr>
        <p:spPr bwMode="auto">
          <a:xfrm>
            <a:off x="6096000" y="1876425"/>
            <a:ext cx="698500" cy="7064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13001" name="AutoShape 9"/>
          <p:cNvCxnSpPr>
            <a:cxnSpLocks noChangeShapeType="1"/>
            <a:stCxn id="212997" idx="3"/>
            <a:endCxn id="212996" idx="7"/>
          </p:cNvCxnSpPr>
          <p:nvPr/>
        </p:nvCxnSpPr>
        <p:spPr bwMode="auto">
          <a:xfrm flipH="1">
            <a:off x="5181600" y="1876425"/>
            <a:ext cx="698500" cy="7064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13004" name="AutoShape 12"/>
          <p:cNvCxnSpPr>
            <a:cxnSpLocks noChangeShapeType="1"/>
            <a:stCxn id="212999" idx="2"/>
            <a:endCxn id="212996" idx="6"/>
          </p:cNvCxnSpPr>
          <p:nvPr/>
        </p:nvCxnSpPr>
        <p:spPr bwMode="auto">
          <a:xfrm flipH="1">
            <a:off x="5235575" y="2700338"/>
            <a:ext cx="150495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13006" name="Text Box 14"/>
          <p:cNvSpPr txBox="1">
            <a:spLocks noChangeArrowheads="1"/>
          </p:cNvSpPr>
          <p:nvPr/>
        </p:nvSpPr>
        <p:spPr bwMode="auto">
          <a:xfrm>
            <a:off x="5235575" y="1920875"/>
            <a:ext cx="304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a</a:t>
            </a:r>
          </a:p>
        </p:txBody>
      </p:sp>
      <p:sp>
        <p:nvSpPr>
          <p:cNvPr id="213008" name="Text Box 16"/>
          <p:cNvSpPr txBox="1">
            <a:spLocks noChangeArrowheads="1"/>
          </p:cNvSpPr>
          <p:nvPr/>
        </p:nvSpPr>
        <p:spPr bwMode="auto">
          <a:xfrm>
            <a:off x="6443663" y="1920875"/>
            <a:ext cx="288925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</a:t>
            </a:r>
          </a:p>
        </p:txBody>
      </p:sp>
      <p:sp>
        <p:nvSpPr>
          <p:cNvPr id="213010" name="Text Box 18"/>
          <p:cNvSpPr txBox="1">
            <a:spLocks noChangeArrowheads="1"/>
          </p:cNvSpPr>
          <p:nvPr/>
        </p:nvSpPr>
        <p:spPr bwMode="auto">
          <a:xfrm>
            <a:off x="5832475" y="2287588"/>
            <a:ext cx="31115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b</a:t>
            </a:r>
          </a:p>
        </p:txBody>
      </p:sp>
      <p:sp>
        <p:nvSpPr>
          <p:cNvPr id="213011" name="Oval 19"/>
          <p:cNvSpPr>
            <a:spLocks noChangeArrowheads="1"/>
          </p:cNvSpPr>
          <p:nvPr/>
        </p:nvSpPr>
        <p:spPr bwMode="auto">
          <a:xfrm>
            <a:off x="4495800" y="3352800"/>
            <a:ext cx="304800" cy="3048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3012" name="Oval 20"/>
          <p:cNvSpPr>
            <a:spLocks noChangeArrowheads="1"/>
          </p:cNvSpPr>
          <p:nvPr/>
        </p:nvSpPr>
        <p:spPr bwMode="auto">
          <a:xfrm>
            <a:off x="5688013" y="3352800"/>
            <a:ext cx="304800" cy="3048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3013" name="Oval 21"/>
          <p:cNvSpPr>
            <a:spLocks noChangeArrowheads="1"/>
          </p:cNvSpPr>
          <p:nvPr/>
        </p:nvSpPr>
        <p:spPr bwMode="auto">
          <a:xfrm>
            <a:off x="6880225" y="3352800"/>
            <a:ext cx="304800" cy="3048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3027" name="Rectangle 35"/>
          <p:cNvSpPr>
            <a:spLocks noChangeArrowheads="1"/>
          </p:cNvSpPr>
          <p:nvPr/>
        </p:nvSpPr>
        <p:spPr bwMode="auto">
          <a:xfrm>
            <a:off x="4724400" y="5040313"/>
            <a:ext cx="219075" cy="31432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029" name="Rectangle 37"/>
          <p:cNvSpPr>
            <a:spLocks noChangeArrowheads="1"/>
          </p:cNvSpPr>
          <p:nvPr/>
        </p:nvSpPr>
        <p:spPr bwMode="auto">
          <a:xfrm>
            <a:off x="4943475" y="5040313"/>
            <a:ext cx="314325" cy="31432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/>
              <a:t>a</a:t>
            </a:r>
          </a:p>
        </p:txBody>
      </p:sp>
      <p:sp>
        <p:nvSpPr>
          <p:cNvPr id="213030" name="Oval 38"/>
          <p:cNvSpPr>
            <a:spLocks noChangeArrowheads="1"/>
          </p:cNvSpPr>
          <p:nvPr/>
        </p:nvSpPr>
        <p:spPr bwMode="auto">
          <a:xfrm>
            <a:off x="8001000" y="2547938"/>
            <a:ext cx="304800" cy="304800"/>
          </a:xfrm>
          <a:prstGeom prst="ellipse">
            <a:avLst/>
          </a:prstGeom>
          <a:solidFill>
            <a:srgbClr val="800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chemeClr val="bg1"/>
                </a:solidFill>
              </a:rPr>
              <a:t>z</a:t>
            </a:r>
          </a:p>
        </p:txBody>
      </p:sp>
      <p:cxnSp>
        <p:nvCxnSpPr>
          <p:cNvPr id="213031" name="AutoShape 39"/>
          <p:cNvCxnSpPr>
            <a:cxnSpLocks noChangeShapeType="1"/>
            <a:stCxn id="213030" idx="2"/>
            <a:endCxn id="212999" idx="6"/>
          </p:cNvCxnSpPr>
          <p:nvPr/>
        </p:nvCxnSpPr>
        <p:spPr bwMode="auto">
          <a:xfrm flipH="1">
            <a:off x="7064375" y="2700338"/>
            <a:ext cx="92710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13032" name="Text Box 40"/>
          <p:cNvSpPr txBox="1">
            <a:spLocks noChangeArrowheads="1"/>
          </p:cNvSpPr>
          <p:nvPr/>
        </p:nvSpPr>
        <p:spPr bwMode="auto">
          <a:xfrm>
            <a:off x="7275513" y="2287588"/>
            <a:ext cx="31115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d</a:t>
            </a:r>
          </a:p>
        </p:txBody>
      </p:sp>
      <p:sp>
        <p:nvSpPr>
          <p:cNvPr id="213033" name="Oval 41"/>
          <p:cNvSpPr>
            <a:spLocks noChangeArrowheads="1"/>
          </p:cNvSpPr>
          <p:nvPr/>
        </p:nvSpPr>
        <p:spPr bwMode="auto">
          <a:xfrm>
            <a:off x="8074025" y="3352800"/>
            <a:ext cx="304800" cy="3048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3034" name="Oval 42"/>
          <p:cNvSpPr>
            <a:spLocks noChangeArrowheads="1"/>
          </p:cNvSpPr>
          <p:nvPr/>
        </p:nvSpPr>
        <p:spPr bwMode="auto">
          <a:xfrm>
            <a:off x="4498975" y="5791200"/>
            <a:ext cx="304800" cy="304800"/>
          </a:xfrm>
          <a:prstGeom prst="ellipse">
            <a:avLst/>
          </a:prstGeom>
          <a:solidFill>
            <a:schemeClr val="folHlink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13035" name="Oval 43"/>
          <p:cNvSpPr>
            <a:spLocks noChangeArrowheads="1"/>
          </p:cNvSpPr>
          <p:nvPr/>
        </p:nvSpPr>
        <p:spPr bwMode="auto">
          <a:xfrm>
            <a:off x="5691188" y="5791200"/>
            <a:ext cx="304800" cy="304800"/>
          </a:xfrm>
          <a:prstGeom prst="ellipse">
            <a:avLst/>
          </a:prstGeom>
          <a:solidFill>
            <a:schemeClr val="folHlink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13036" name="Oval 44"/>
          <p:cNvSpPr>
            <a:spLocks noChangeArrowheads="1"/>
          </p:cNvSpPr>
          <p:nvPr/>
        </p:nvSpPr>
        <p:spPr bwMode="auto">
          <a:xfrm>
            <a:off x="6883400" y="5791200"/>
            <a:ext cx="304800" cy="304800"/>
          </a:xfrm>
          <a:prstGeom prst="ellipse">
            <a:avLst/>
          </a:prstGeom>
          <a:solidFill>
            <a:schemeClr val="folHlink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13037" name="Oval 45"/>
          <p:cNvSpPr>
            <a:spLocks noChangeArrowheads="1"/>
          </p:cNvSpPr>
          <p:nvPr/>
        </p:nvSpPr>
        <p:spPr bwMode="auto">
          <a:xfrm>
            <a:off x="8077200" y="5791200"/>
            <a:ext cx="304800" cy="304800"/>
          </a:xfrm>
          <a:prstGeom prst="ellipse">
            <a:avLst/>
          </a:prstGeom>
          <a:solidFill>
            <a:schemeClr val="folHlink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cxnSp>
        <p:nvCxnSpPr>
          <p:cNvPr id="213055" name="AutoShape 63"/>
          <p:cNvCxnSpPr>
            <a:cxnSpLocks noChangeShapeType="1"/>
            <a:endCxn id="213027" idx="2"/>
          </p:cNvCxnSpPr>
          <p:nvPr/>
        </p:nvCxnSpPr>
        <p:spPr bwMode="auto">
          <a:xfrm flipV="1">
            <a:off x="4646613" y="5364163"/>
            <a:ext cx="187325" cy="5746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</p:cxnSp>
      <p:cxnSp>
        <p:nvCxnSpPr>
          <p:cNvPr id="213056" name="AutoShape 64"/>
          <p:cNvCxnSpPr>
            <a:cxnSpLocks noChangeShapeType="1"/>
          </p:cNvCxnSpPr>
          <p:nvPr/>
        </p:nvCxnSpPr>
        <p:spPr bwMode="auto">
          <a:xfrm flipV="1">
            <a:off x="5843588" y="5364163"/>
            <a:ext cx="136525" cy="5746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</p:cxnSp>
      <p:cxnSp>
        <p:nvCxnSpPr>
          <p:cNvPr id="213057" name="AutoShape 65"/>
          <p:cNvCxnSpPr>
            <a:cxnSpLocks noChangeShapeType="1"/>
          </p:cNvCxnSpPr>
          <p:nvPr/>
        </p:nvCxnSpPr>
        <p:spPr bwMode="auto">
          <a:xfrm flipV="1">
            <a:off x="7031038" y="5364163"/>
            <a:ext cx="142875" cy="5746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</p:cxnSp>
      <p:cxnSp>
        <p:nvCxnSpPr>
          <p:cNvPr id="213058" name="AutoShape 66"/>
          <p:cNvCxnSpPr>
            <a:cxnSpLocks noChangeShapeType="1"/>
          </p:cNvCxnSpPr>
          <p:nvPr/>
        </p:nvCxnSpPr>
        <p:spPr bwMode="auto">
          <a:xfrm flipV="1">
            <a:off x="8224838" y="5364163"/>
            <a:ext cx="142875" cy="5746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</p:cxnSp>
      <p:sp>
        <p:nvSpPr>
          <p:cNvPr id="213066" name="Rectangle 74"/>
          <p:cNvSpPr>
            <a:spLocks noChangeArrowheads="1"/>
          </p:cNvSpPr>
          <p:nvPr/>
        </p:nvSpPr>
        <p:spPr bwMode="auto">
          <a:xfrm>
            <a:off x="4667250" y="4024313"/>
            <a:ext cx="314325" cy="3143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u</a:t>
            </a:r>
          </a:p>
        </p:txBody>
      </p:sp>
      <p:sp>
        <p:nvSpPr>
          <p:cNvPr id="213070" name="Rectangle 78"/>
          <p:cNvSpPr>
            <a:spLocks noChangeArrowheads="1"/>
          </p:cNvSpPr>
          <p:nvPr/>
        </p:nvSpPr>
        <p:spPr bwMode="auto">
          <a:xfrm>
            <a:off x="5851525" y="4024313"/>
            <a:ext cx="314325" cy="3143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v</a:t>
            </a:r>
          </a:p>
        </p:txBody>
      </p:sp>
      <p:sp>
        <p:nvSpPr>
          <p:cNvPr id="213073" name="Rectangle 81"/>
          <p:cNvSpPr>
            <a:spLocks noChangeArrowheads="1"/>
          </p:cNvSpPr>
          <p:nvPr/>
        </p:nvSpPr>
        <p:spPr bwMode="auto">
          <a:xfrm>
            <a:off x="7035800" y="4019550"/>
            <a:ext cx="314325" cy="3143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w</a:t>
            </a:r>
          </a:p>
        </p:txBody>
      </p:sp>
      <p:sp>
        <p:nvSpPr>
          <p:cNvPr id="213076" name="Rectangle 84"/>
          <p:cNvSpPr>
            <a:spLocks noChangeArrowheads="1"/>
          </p:cNvSpPr>
          <p:nvPr/>
        </p:nvSpPr>
        <p:spPr bwMode="auto">
          <a:xfrm>
            <a:off x="8220075" y="4014788"/>
            <a:ext cx="314325" cy="3143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z</a:t>
            </a:r>
          </a:p>
        </p:txBody>
      </p:sp>
      <p:cxnSp>
        <p:nvCxnSpPr>
          <p:cNvPr id="213077" name="AutoShape 85"/>
          <p:cNvCxnSpPr>
            <a:cxnSpLocks noChangeShapeType="1"/>
            <a:endCxn id="213066" idx="0"/>
          </p:cNvCxnSpPr>
          <p:nvPr/>
        </p:nvCxnSpPr>
        <p:spPr bwMode="auto">
          <a:xfrm>
            <a:off x="4643438" y="3500438"/>
            <a:ext cx="180975" cy="514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</p:cxnSp>
      <p:cxnSp>
        <p:nvCxnSpPr>
          <p:cNvPr id="213079" name="AutoShape 87"/>
          <p:cNvCxnSpPr>
            <a:cxnSpLocks noChangeShapeType="1"/>
            <a:endCxn id="213070" idx="0"/>
          </p:cNvCxnSpPr>
          <p:nvPr/>
        </p:nvCxnSpPr>
        <p:spPr bwMode="auto">
          <a:xfrm>
            <a:off x="5835650" y="3500438"/>
            <a:ext cx="173038" cy="514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</p:cxnSp>
      <p:cxnSp>
        <p:nvCxnSpPr>
          <p:cNvPr id="213080" name="AutoShape 88"/>
          <p:cNvCxnSpPr>
            <a:cxnSpLocks noChangeShapeType="1"/>
            <a:endCxn id="213073" idx="0"/>
          </p:cNvCxnSpPr>
          <p:nvPr/>
        </p:nvCxnSpPr>
        <p:spPr bwMode="auto">
          <a:xfrm>
            <a:off x="7032625" y="3505200"/>
            <a:ext cx="160338" cy="504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</p:cxnSp>
      <p:cxnSp>
        <p:nvCxnSpPr>
          <p:cNvPr id="213081" name="AutoShape 89"/>
          <p:cNvCxnSpPr>
            <a:cxnSpLocks noChangeShapeType="1"/>
            <a:endCxn id="213076" idx="0"/>
          </p:cNvCxnSpPr>
          <p:nvPr/>
        </p:nvCxnSpPr>
        <p:spPr bwMode="auto">
          <a:xfrm>
            <a:off x="8220075" y="3500438"/>
            <a:ext cx="157163" cy="504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</p:cxnSp>
      <p:sp>
        <p:nvSpPr>
          <p:cNvPr id="213084" name="Freeform 92"/>
          <p:cNvSpPr>
            <a:spLocks/>
          </p:cNvSpPr>
          <p:nvPr/>
        </p:nvSpPr>
        <p:spPr bwMode="auto">
          <a:xfrm>
            <a:off x="4833938" y="4352925"/>
            <a:ext cx="1090612" cy="838200"/>
          </a:xfrm>
          <a:custGeom>
            <a:avLst/>
            <a:gdLst/>
            <a:ahLst/>
            <a:cxnLst>
              <a:cxn ang="0">
                <a:pos x="0" y="504"/>
              </a:cxn>
              <a:cxn ang="0">
                <a:pos x="366" y="234"/>
              </a:cxn>
              <a:cxn ang="0">
                <a:pos x="720" y="0"/>
              </a:cxn>
            </a:cxnLst>
            <a:rect l="0" t="0" r="r" b="b"/>
            <a:pathLst>
              <a:path w="720" h="504">
                <a:moveTo>
                  <a:pt x="0" y="504"/>
                </a:moveTo>
                <a:cubicBezTo>
                  <a:pt x="61" y="459"/>
                  <a:pt x="198" y="204"/>
                  <a:pt x="366" y="234"/>
                </a:cubicBezTo>
                <a:cubicBezTo>
                  <a:pt x="534" y="264"/>
                  <a:pt x="646" y="49"/>
                  <a:pt x="720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092" name="Rectangle 100"/>
          <p:cNvSpPr>
            <a:spLocks noChangeArrowheads="1"/>
          </p:cNvSpPr>
          <p:nvPr/>
        </p:nvSpPr>
        <p:spPr bwMode="auto">
          <a:xfrm>
            <a:off x="4352925" y="4024313"/>
            <a:ext cx="314325" cy="3143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3093" name="Line 101"/>
          <p:cNvSpPr>
            <a:spLocks noChangeShapeType="1"/>
          </p:cNvSpPr>
          <p:nvPr/>
        </p:nvSpPr>
        <p:spPr bwMode="auto">
          <a:xfrm flipV="1">
            <a:off x="4498975" y="3657600"/>
            <a:ext cx="104775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13094" name="Rectangle 102"/>
          <p:cNvSpPr>
            <a:spLocks noChangeArrowheads="1"/>
          </p:cNvSpPr>
          <p:nvPr/>
        </p:nvSpPr>
        <p:spPr bwMode="auto">
          <a:xfrm>
            <a:off x="5553075" y="4024313"/>
            <a:ext cx="314325" cy="3143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3095" name="Line 103"/>
          <p:cNvSpPr>
            <a:spLocks noChangeShapeType="1"/>
          </p:cNvSpPr>
          <p:nvPr/>
        </p:nvSpPr>
        <p:spPr bwMode="auto">
          <a:xfrm flipV="1">
            <a:off x="5691188" y="3648075"/>
            <a:ext cx="93662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13096" name="Rectangle 104"/>
          <p:cNvSpPr>
            <a:spLocks noChangeArrowheads="1"/>
          </p:cNvSpPr>
          <p:nvPr/>
        </p:nvSpPr>
        <p:spPr bwMode="auto">
          <a:xfrm>
            <a:off x="6726238" y="4019550"/>
            <a:ext cx="314325" cy="3143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3097" name="Line 105"/>
          <p:cNvSpPr>
            <a:spLocks noChangeShapeType="1"/>
          </p:cNvSpPr>
          <p:nvPr/>
        </p:nvSpPr>
        <p:spPr bwMode="auto">
          <a:xfrm flipV="1">
            <a:off x="6883400" y="3643313"/>
            <a:ext cx="4445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13098" name="Rectangle 106"/>
          <p:cNvSpPr>
            <a:spLocks noChangeArrowheads="1"/>
          </p:cNvSpPr>
          <p:nvPr/>
        </p:nvSpPr>
        <p:spPr bwMode="auto">
          <a:xfrm>
            <a:off x="7905750" y="4014788"/>
            <a:ext cx="314325" cy="3143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3099" name="Line 107"/>
          <p:cNvSpPr>
            <a:spLocks noChangeShapeType="1"/>
          </p:cNvSpPr>
          <p:nvPr/>
        </p:nvSpPr>
        <p:spPr bwMode="auto">
          <a:xfrm flipV="1">
            <a:off x="8077200" y="3643313"/>
            <a:ext cx="4445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13100" name="Rectangle 108"/>
          <p:cNvSpPr>
            <a:spLocks noChangeArrowheads="1"/>
          </p:cNvSpPr>
          <p:nvPr/>
        </p:nvSpPr>
        <p:spPr bwMode="auto">
          <a:xfrm>
            <a:off x="4505325" y="5040313"/>
            <a:ext cx="219075" cy="31432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083" name="Line 91"/>
          <p:cNvSpPr>
            <a:spLocks noChangeShapeType="1"/>
          </p:cNvSpPr>
          <p:nvPr/>
        </p:nvSpPr>
        <p:spPr bwMode="auto">
          <a:xfrm flipV="1">
            <a:off x="4603750" y="4343400"/>
            <a:ext cx="220663" cy="847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101" name="Rectangle 109"/>
          <p:cNvSpPr>
            <a:spLocks noChangeArrowheads="1"/>
          </p:cNvSpPr>
          <p:nvPr/>
        </p:nvSpPr>
        <p:spPr bwMode="auto">
          <a:xfrm>
            <a:off x="4286250" y="5040313"/>
            <a:ext cx="219075" cy="31432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13102" name="AutoShape 110"/>
          <p:cNvCxnSpPr>
            <a:cxnSpLocks noChangeShapeType="1"/>
            <a:endCxn id="213034" idx="1"/>
          </p:cNvCxnSpPr>
          <p:nvPr/>
        </p:nvCxnSpPr>
        <p:spPr bwMode="auto">
          <a:xfrm>
            <a:off x="4381500" y="5181600"/>
            <a:ext cx="161925" cy="6445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</p:cxnSp>
      <p:sp>
        <p:nvSpPr>
          <p:cNvPr id="213103" name="Rectangle 111"/>
          <p:cNvSpPr>
            <a:spLocks noChangeArrowheads="1"/>
          </p:cNvSpPr>
          <p:nvPr/>
        </p:nvSpPr>
        <p:spPr bwMode="auto">
          <a:xfrm>
            <a:off x="5915025" y="5040313"/>
            <a:ext cx="219075" cy="31432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104" name="Rectangle 112"/>
          <p:cNvSpPr>
            <a:spLocks noChangeArrowheads="1"/>
          </p:cNvSpPr>
          <p:nvPr/>
        </p:nvSpPr>
        <p:spPr bwMode="auto">
          <a:xfrm>
            <a:off x="6134100" y="5040313"/>
            <a:ext cx="314325" cy="31432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/>
              <a:t>b</a:t>
            </a:r>
          </a:p>
        </p:txBody>
      </p:sp>
      <p:sp>
        <p:nvSpPr>
          <p:cNvPr id="213105" name="Rectangle 113"/>
          <p:cNvSpPr>
            <a:spLocks noChangeArrowheads="1"/>
          </p:cNvSpPr>
          <p:nvPr/>
        </p:nvSpPr>
        <p:spPr bwMode="auto">
          <a:xfrm>
            <a:off x="5695950" y="5040313"/>
            <a:ext cx="219075" cy="31432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106" name="Rectangle 114"/>
          <p:cNvSpPr>
            <a:spLocks noChangeArrowheads="1"/>
          </p:cNvSpPr>
          <p:nvPr/>
        </p:nvSpPr>
        <p:spPr bwMode="auto">
          <a:xfrm>
            <a:off x="5476875" y="5040313"/>
            <a:ext cx="219075" cy="31432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13107" name="AutoShape 115"/>
          <p:cNvCxnSpPr>
            <a:cxnSpLocks noChangeShapeType="1"/>
          </p:cNvCxnSpPr>
          <p:nvPr/>
        </p:nvCxnSpPr>
        <p:spPr bwMode="auto">
          <a:xfrm>
            <a:off x="5572125" y="5181600"/>
            <a:ext cx="161925" cy="6445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</p:cxnSp>
      <p:sp>
        <p:nvSpPr>
          <p:cNvPr id="213085" name="Freeform 93"/>
          <p:cNvSpPr>
            <a:spLocks/>
          </p:cNvSpPr>
          <p:nvPr/>
        </p:nvSpPr>
        <p:spPr bwMode="auto">
          <a:xfrm>
            <a:off x="6008688" y="4362450"/>
            <a:ext cx="1106487" cy="828675"/>
          </a:xfrm>
          <a:custGeom>
            <a:avLst/>
            <a:gdLst/>
            <a:ahLst/>
            <a:cxnLst>
              <a:cxn ang="0">
                <a:pos x="0" y="522"/>
              </a:cxn>
              <a:cxn ang="0">
                <a:pos x="252" y="252"/>
              </a:cxn>
              <a:cxn ang="0">
                <a:pos x="594" y="156"/>
              </a:cxn>
              <a:cxn ang="0">
                <a:pos x="702" y="0"/>
              </a:cxn>
            </a:cxnLst>
            <a:rect l="0" t="0" r="r" b="b"/>
            <a:pathLst>
              <a:path w="720" h="522">
                <a:moveTo>
                  <a:pt x="0" y="522"/>
                </a:moveTo>
                <a:cubicBezTo>
                  <a:pt x="42" y="477"/>
                  <a:pt x="66" y="324"/>
                  <a:pt x="252" y="252"/>
                </a:cubicBezTo>
                <a:cubicBezTo>
                  <a:pt x="438" y="180"/>
                  <a:pt x="468" y="240"/>
                  <a:pt x="594" y="156"/>
                </a:cubicBezTo>
                <a:cubicBezTo>
                  <a:pt x="720" y="72"/>
                  <a:pt x="679" y="33"/>
                  <a:pt x="702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086" name="Line 94"/>
          <p:cNvSpPr>
            <a:spLocks noChangeShapeType="1"/>
          </p:cNvSpPr>
          <p:nvPr/>
        </p:nvSpPr>
        <p:spPr bwMode="auto">
          <a:xfrm flipV="1">
            <a:off x="5784850" y="4352925"/>
            <a:ext cx="230188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112" name="Rectangle 120"/>
          <p:cNvSpPr>
            <a:spLocks noChangeArrowheads="1"/>
          </p:cNvSpPr>
          <p:nvPr/>
        </p:nvSpPr>
        <p:spPr bwMode="auto">
          <a:xfrm>
            <a:off x="7100888" y="5040313"/>
            <a:ext cx="219075" cy="31432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113" name="Rectangle 121"/>
          <p:cNvSpPr>
            <a:spLocks noChangeArrowheads="1"/>
          </p:cNvSpPr>
          <p:nvPr/>
        </p:nvSpPr>
        <p:spPr bwMode="auto">
          <a:xfrm>
            <a:off x="7319963" y="5040313"/>
            <a:ext cx="314325" cy="31432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/>
              <a:t>c</a:t>
            </a:r>
          </a:p>
        </p:txBody>
      </p:sp>
      <p:sp>
        <p:nvSpPr>
          <p:cNvPr id="213114" name="Rectangle 122"/>
          <p:cNvSpPr>
            <a:spLocks noChangeArrowheads="1"/>
          </p:cNvSpPr>
          <p:nvPr/>
        </p:nvSpPr>
        <p:spPr bwMode="auto">
          <a:xfrm>
            <a:off x="6881813" y="5040313"/>
            <a:ext cx="219075" cy="31432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115" name="Rectangle 123"/>
          <p:cNvSpPr>
            <a:spLocks noChangeArrowheads="1"/>
          </p:cNvSpPr>
          <p:nvPr/>
        </p:nvSpPr>
        <p:spPr bwMode="auto">
          <a:xfrm>
            <a:off x="6662738" y="5040313"/>
            <a:ext cx="219075" cy="31432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13116" name="AutoShape 124"/>
          <p:cNvCxnSpPr>
            <a:cxnSpLocks noChangeShapeType="1"/>
          </p:cNvCxnSpPr>
          <p:nvPr/>
        </p:nvCxnSpPr>
        <p:spPr bwMode="auto">
          <a:xfrm>
            <a:off x="6757988" y="5181600"/>
            <a:ext cx="161925" cy="6445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</p:cxnSp>
      <p:sp>
        <p:nvSpPr>
          <p:cNvPr id="213089" name="Line 97"/>
          <p:cNvSpPr>
            <a:spLocks noChangeShapeType="1"/>
          </p:cNvSpPr>
          <p:nvPr/>
        </p:nvSpPr>
        <p:spPr bwMode="auto">
          <a:xfrm flipH="1" flipV="1">
            <a:off x="7173913" y="4352925"/>
            <a:ext cx="19050" cy="828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090" name="Freeform 98"/>
          <p:cNvSpPr>
            <a:spLocks/>
          </p:cNvSpPr>
          <p:nvPr/>
        </p:nvSpPr>
        <p:spPr bwMode="auto">
          <a:xfrm>
            <a:off x="4914900" y="4362450"/>
            <a:ext cx="2076450" cy="828675"/>
          </a:xfrm>
          <a:custGeom>
            <a:avLst/>
            <a:gdLst/>
            <a:ahLst/>
            <a:cxnLst>
              <a:cxn ang="0">
                <a:pos x="1308" y="522"/>
              </a:cxn>
              <a:cxn ang="0">
                <a:pos x="1080" y="204"/>
              </a:cxn>
              <a:cxn ang="0">
                <a:pos x="354" y="318"/>
              </a:cxn>
              <a:cxn ang="0">
                <a:pos x="0" y="0"/>
              </a:cxn>
            </a:cxnLst>
            <a:rect l="0" t="0" r="r" b="b"/>
            <a:pathLst>
              <a:path w="1308" h="522">
                <a:moveTo>
                  <a:pt x="1308" y="522"/>
                </a:moveTo>
                <a:cubicBezTo>
                  <a:pt x="1272" y="469"/>
                  <a:pt x="1239" y="238"/>
                  <a:pt x="1080" y="204"/>
                </a:cubicBezTo>
                <a:cubicBezTo>
                  <a:pt x="936" y="114"/>
                  <a:pt x="531" y="353"/>
                  <a:pt x="354" y="318"/>
                </a:cubicBezTo>
                <a:cubicBezTo>
                  <a:pt x="177" y="283"/>
                  <a:pt x="74" y="66"/>
                  <a:pt x="0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117" name="Rectangle 125"/>
          <p:cNvSpPr>
            <a:spLocks noChangeArrowheads="1"/>
          </p:cNvSpPr>
          <p:nvPr/>
        </p:nvSpPr>
        <p:spPr bwMode="auto">
          <a:xfrm>
            <a:off x="8305800" y="5040313"/>
            <a:ext cx="219075" cy="31432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118" name="Rectangle 126"/>
          <p:cNvSpPr>
            <a:spLocks noChangeArrowheads="1"/>
          </p:cNvSpPr>
          <p:nvPr/>
        </p:nvSpPr>
        <p:spPr bwMode="auto">
          <a:xfrm>
            <a:off x="8524875" y="5040313"/>
            <a:ext cx="314325" cy="31432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/>
              <a:t>d</a:t>
            </a:r>
          </a:p>
        </p:txBody>
      </p:sp>
      <p:sp>
        <p:nvSpPr>
          <p:cNvPr id="213119" name="Rectangle 127"/>
          <p:cNvSpPr>
            <a:spLocks noChangeArrowheads="1"/>
          </p:cNvSpPr>
          <p:nvPr/>
        </p:nvSpPr>
        <p:spPr bwMode="auto">
          <a:xfrm>
            <a:off x="8086725" y="5040313"/>
            <a:ext cx="219075" cy="31432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120" name="Rectangle 128"/>
          <p:cNvSpPr>
            <a:spLocks noChangeArrowheads="1"/>
          </p:cNvSpPr>
          <p:nvPr/>
        </p:nvSpPr>
        <p:spPr bwMode="auto">
          <a:xfrm>
            <a:off x="7867650" y="5040313"/>
            <a:ext cx="219075" cy="31432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13121" name="AutoShape 129"/>
          <p:cNvCxnSpPr>
            <a:cxnSpLocks noChangeShapeType="1"/>
          </p:cNvCxnSpPr>
          <p:nvPr/>
        </p:nvCxnSpPr>
        <p:spPr bwMode="auto">
          <a:xfrm>
            <a:off x="7962900" y="5181600"/>
            <a:ext cx="161925" cy="6445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</p:cxnSp>
      <p:sp>
        <p:nvSpPr>
          <p:cNvPr id="213087" name="Freeform 95"/>
          <p:cNvSpPr>
            <a:spLocks/>
          </p:cNvSpPr>
          <p:nvPr/>
        </p:nvSpPr>
        <p:spPr bwMode="auto">
          <a:xfrm>
            <a:off x="7258050" y="4343400"/>
            <a:ext cx="962025" cy="847725"/>
          </a:xfrm>
          <a:custGeom>
            <a:avLst/>
            <a:gdLst/>
            <a:ahLst/>
            <a:cxnLst>
              <a:cxn ang="0">
                <a:pos x="606" y="534"/>
              </a:cxn>
              <a:cxn ang="0">
                <a:pos x="531" y="282"/>
              </a:cxn>
              <a:cxn ang="0">
                <a:pos x="207" y="237"/>
              </a:cxn>
              <a:cxn ang="0">
                <a:pos x="0" y="0"/>
              </a:cxn>
            </a:cxnLst>
            <a:rect l="0" t="0" r="r" b="b"/>
            <a:pathLst>
              <a:path w="606" h="534">
                <a:moveTo>
                  <a:pt x="606" y="534"/>
                </a:moveTo>
                <a:cubicBezTo>
                  <a:pt x="606" y="534"/>
                  <a:pt x="606" y="330"/>
                  <a:pt x="531" y="282"/>
                </a:cubicBezTo>
                <a:cubicBezTo>
                  <a:pt x="456" y="234"/>
                  <a:pt x="279" y="294"/>
                  <a:pt x="207" y="237"/>
                </a:cubicBezTo>
                <a:cubicBezTo>
                  <a:pt x="135" y="180"/>
                  <a:pt x="43" y="50"/>
                  <a:pt x="0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088" name="Line 96"/>
          <p:cNvSpPr>
            <a:spLocks noChangeShapeType="1"/>
          </p:cNvSpPr>
          <p:nvPr/>
        </p:nvSpPr>
        <p:spPr bwMode="auto">
          <a:xfrm flipH="1" flipV="1">
            <a:off x="8367713" y="4352925"/>
            <a:ext cx="14287" cy="828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123" name="Line 131"/>
          <p:cNvSpPr>
            <a:spLocks noChangeShapeType="1"/>
          </p:cNvSpPr>
          <p:nvPr/>
        </p:nvSpPr>
        <p:spPr bwMode="auto">
          <a:xfrm>
            <a:off x="4286250" y="3048000"/>
            <a:ext cx="45529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55750" y="304800"/>
            <a:ext cx="6489700" cy="611025"/>
          </a:xfrm>
        </p:spPr>
        <p:txBody>
          <a:bodyPr/>
          <a:lstStyle/>
          <a:p>
            <a:r>
              <a:rPr lang="en-US" dirty="0"/>
              <a:t>Adjacency List Structure</a:t>
            </a:r>
            <a:r>
              <a:rPr lang="en-US" dirty="0" smtClean="0"/>
              <a:t> </a:t>
            </a:r>
            <a:endParaRPr lang="en-US" dirty="0">
              <a:ea typeface="Tahoma" pitchFamily="35" charset="0"/>
              <a:cs typeface="Tahoma" pitchFamily="35" charset="0"/>
            </a:endParaRPr>
          </a:p>
        </p:txBody>
      </p:sp>
      <p:sp>
        <p:nvSpPr>
          <p:cNvPr id="2140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07950" y="1200150"/>
            <a:ext cx="3729038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Edge list structure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Incidence sequence for each vertex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sequence of references to edge objects of incident edges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Augmented edge objects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references to associated positions in incidence sequences of end vertices</a:t>
            </a:r>
          </a:p>
        </p:txBody>
      </p:sp>
      <p:cxnSp>
        <p:nvCxnSpPr>
          <p:cNvPr id="214020" name="AutoShape 4"/>
          <p:cNvCxnSpPr>
            <a:cxnSpLocks noChangeShapeType="1"/>
            <a:stCxn id="214043" idx="2"/>
            <a:endCxn id="214040" idx="6"/>
          </p:cNvCxnSpPr>
          <p:nvPr/>
        </p:nvCxnSpPr>
        <p:spPr bwMode="auto">
          <a:xfrm flipH="1">
            <a:off x="4813300" y="6096000"/>
            <a:ext cx="27336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14021" name="AutoShape 5"/>
          <p:cNvCxnSpPr>
            <a:cxnSpLocks noChangeShapeType="1"/>
            <a:stCxn id="214033" idx="2"/>
            <a:endCxn id="214031" idx="6"/>
          </p:cNvCxnSpPr>
          <p:nvPr/>
        </p:nvCxnSpPr>
        <p:spPr bwMode="auto">
          <a:xfrm flipH="1">
            <a:off x="4810125" y="2895600"/>
            <a:ext cx="294005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14022" name="Oval 6"/>
          <p:cNvSpPr>
            <a:spLocks noChangeArrowheads="1"/>
          </p:cNvSpPr>
          <p:nvPr/>
        </p:nvSpPr>
        <p:spPr bwMode="auto">
          <a:xfrm>
            <a:off x="5226050" y="1976438"/>
            <a:ext cx="304800" cy="304800"/>
          </a:xfrm>
          <a:prstGeom prst="ellipse">
            <a:avLst/>
          </a:prstGeom>
          <a:solidFill>
            <a:srgbClr val="800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u</a:t>
            </a:r>
          </a:p>
        </p:txBody>
      </p:sp>
      <p:sp>
        <p:nvSpPr>
          <p:cNvPr id="214023" name="Oval 7"/>
          <p:cNvSpPr>
            <a:spLocks noChangeArrowheads="1"/>
          </p:cNvSpPr>
          <p:nvPr/>
        </p:nvSpPr>
        <p:spPr bwMode="auto">
          <a:xfrm>
            <a:off x="6137275" y="1600200"/>
            <a:ext cx="304800" cy="304800"/>
          </a:xfrm>
          <a:prstGeom prst="ellipse">
            <a:avLst/>
          </a:prstGeom>
          <a:solidFill>
            <a:srgbClr val="800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v</a:t>
            </a:r>
          </a:p>
        </p:txBody>
      </p:sp>
      <p:sp>
        <p:nvSpPr>
          <p:cNvPr id="214024" name="Oval 8"/>
          <p:cNvSpPr>
            <a:spLocks noChangeArrowheads="1"/>
          </p:cNvSpPr>
          <p:nvPr/>
        </p:nvSpPr>
        <p:spPr bwMode="auto">
          <a:xfrm>
            <a:off x="7054850" y="1976438"/>
            <a:ext cx="304800" cy="304800"/>
          </a:xfrm>
          <a:prstGeom prst="ellipse">
            <a:avLst/>
          </a:prstGeom>
          <a:solidFill>
            <a:srgbClr val="800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w</a:t>
            </a:r>
          </a:p>
        </p:txBody>
      </p:sp>
      <p:cxnSp>
        <p:nvCxnSpPr>
          <p:cNvPr id="214025" name="AutoShape 9"/>
          <p:cNvCxnSpPr>
            <a:cxnSpLocks noChangeShapeType="1"/>
            <a:stCxn id="214023" idx="5"/>
            <a:endCxn id="214024" idx="1"/>
          </p:cNvCxnSpPr>
          <p:nvPr/>
        </p:nvCxnSpPr>
        <p:spPr bwMode="auto">
          <a:xfrm>
            <a:off x="6397625" y="1870075"/>
            <a:ext cx="701675" cy="1412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14026" name="AutoShape 10"/>
          <p:cNvCxnSpPr>
            <a:cxnSpLocks noChangeShapeType="1"/>
            <a:stCxn id="214023" idx="3"/>
            <a:endCxn id="214022" idx="7"/>
          </p:cNvCxnSpPr>
          <p:nvPr/>
        </p:nvCxnSpPr>
        <p:spPr bwMode="auto">
          <a:xfrm flipH="1">
            <a:off x="5486400" y="1870075"/>
            <a:ext cx="695325" cy="1412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14028" name="Text Box 12"/>
          <p:cNvSpPr txBox="1">
            <a:spLocks noChangeArrowheads="1"/>
          </p:cNvSpPr>
          <p:nvPr/>
        </p:nvSpPr>
        <p:spPr bwMode="auto">
          <a:xfrm>
            <a:off x="5677541" y="1600200"/>
            <a:ext cx="313044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a</a:t>
            </a:r>
          </a:p>
        </p:txBody>
      </p:sp>
      <p:sp>
        <p:nvSpPr>
          <p:cNvPr id="214029" name="Text Box 13"/>
          <p:cNvSpPr txBox="1">
            <a:spLocks noChangeArrowheads="1"/>
          </p:cNvSpPr>
          <p:nvPr/>
        </p:nvSpPr>
        <p:spPr bwMode="auto">
          <a:xfrm>
            <a:off x="6592888" y="1600200"/>
            <a:ext cx="31115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b</a:t>
            </a:r>
          </a:p>
        </p:txBody>
      </p:sp>
      <p:sp>
        <p:nvSpPr>
          <p:cNvPr id="214031" name="Oval 15"/>
          <p:cNvSpPr>
            <a:spLocks noChangeArrowheads="1"/>
          </p:cNvSpPr>
          <p:nvPr/>
        </p:nvSpPr>
        <p:spPr bwMode="auto">
          <a:xfrm>
            <a:off x="4495800" y="2743200"/>
            <a:ext cx="304800" cy="304800"/>
          </a:xfrm>
          <a:prstGeom prst="ellipse">
            <a:avLst/>
          </a:prstGeom>
          <a:solidFill>
            <a:srgbClr val="FF6666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4032" name="Oval 16"/>
          <p:cNvSpPr>
            <a:spLocks noChangeArrowheads="1"/>
          </p:cNvSpPr>
          <p:nvPr/>
        </p:nvSpPr>
        <p:spPr bwMode="auto">
          <a:xfrm>
            <a:off x="6110288" y="2743200"/>
            <a:ext cx="304800" cy="304800"/>
          </a:xfrm>
          <a:prstGeom prst="ellipse">
            <a:avLst/>
          </a:prstGeom>
          <a:solidFill>
            <a:srgbClr val="FF6666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4033" name="Oval 17"/>
          <p:cNvSpPr>
            <a:spLocks noChangeArrowheads="1"/>
          </p:cNvSpPr>
          <p:nvPr/>
        </p:nvSpPr>
        <p:spPr bwMode="auto">
          <a:xfrm>
            <a:off x="7759700" y="2743200"/>
            <a:ext cx="304800" cy="304800"/>
          </a:xfrm>
          <a:prstGeom prst="ellipse">
            <a:avLst/>
          </a:prstGeom>
          <a:solidFill>
            <a:srgbClr val="FF6666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4034" name="Rectangle 18"/>
          <p:cNvSpPr>
            <a:spLocks noChangeArrowheads="1"/>
          </p:cNvSpPr>
          <p:nvPr/>
        </p:nvSpPr>
        <p:spPr bwMode="auto">
          <a:xfrm>
            <a:off x="4724400" y="5192713"/>
            <a:ext cx="219075" cy="4460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035" name="Rectangle 19"/>
          <p:cNvSpPr>
            <a:spLocks noChangeArrowheads="1"/>
          </p:cNvSpPr>
          <p:nvPr/>
        </p:nvSpPr>
        <p:spPr bwMode="auto">
          <a:xfrm>
            <a:off x="4943475" y="5192713"/>
            <a:ext cx="314325" cy="4460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/>
              <a:t>a</a:t>
            </a:r>
          </a:p>
        </p:txBody>
      </p:sp>
      <p:sp>
        <p:nvSpPr>
          <p:cNvPr id="214040" name="Oval 24"/>
          <p:cNvSpPr>
            <a:spLocks noChangeArrowheads="1"/>
          </p:cNvSpPr>
          <p:nvPr/>
        </p:nvSpPr>
        <p:spPr bwMode="auto">
          <a:xfrm>
            <a:off x="4498975" y="5943600"/>
            <a:ext cx="304800" cy="304800"/>
          </a:xfrm>
          <a:prstGeom prst="ellipse">
            <a:avLst/>
          </a:prstGeom>
          <a:solidFill>
            <a:schemeClr val="folHlink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14043" name="Oval 27"/>
          <p:cNvSpPr>
            <a:spLocks noChangeArrowheads="1"/>
          </p:cNvSpPr>
          <p:nvPr/>
        </p:nvSpPr>
        <p:spPr bwMode="auto">
          <a:xfrm>
            <a:off x="7556500" y="5943600"/>
            <a:ext cx="304800" cy="304800"/>
          </a:xfrm>
          <a:prstGeom prst="ellipse">
            <a:avLst/>
          </a:prstGeom>
          <a:solidFill>
            <a:schemeClr val="folHlink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cxnSp>
        <p:nvCxnSpPr>
          <p:cNvPr id="214044" name="AutoShape 28"/>
          <p:cNvCxnSpPr>
            <a:cxnSpLocks noChangeShapeType="1"/>
            <a:endCxn id="214034" idx="2"/>
          </p:cNvCxnSpPr>
          <p:nvPr/>
        </p:nvCxnSpPr>
        <p:spPr bwMode="auto">
          <a:xfrm flipV="1">
            <a:off x="4651375" y="5648325"/>
            <a:ext cx="182563" cy="455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</p:cxnSp>
      <p:cxnSp>
        <p:nvCxnSpPr>
          <p:cNvPr id="214047" name="AutoShape 31"/>
          <p:cNvCxnSpPr>
            <a:cxnSpLocks noChangeShapeType="1"/>
            <a:endCxn id="214109" idx="2"/>
          </p:cNvCxnSpPr>
          <p:nvPr/>
        </p:nvCxnSpPr>
        <p:spPr bwMode="auto">
          <a:xfrm flipV="1">
            <a:off x="7704138" y="5637213"/>
            <a:ext cx="234950" cy="454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</p:cxnSp>
      <p:sp>
        <p:nvSpPr>
          <p:cNvPr id="214048" name="Rectangle 32"/>
          <p:cNvSpPr>
            <a:spLocks noChangeArrowheads="1"/>
          </p:cNvSpPr>
          <p:nvPr/>
        </p:nvSpPr>
        <p:spPr bwMode="auto">
          <a:xfrm>
            <a:off x="4667250" y="3414713"/>
            <a:ext cx="314325" cy="314325"/>
          </a:xfrm>
          <a:prstGeom prst="rect">
            <a:avLst/>
          </a:prstGeom>
          <a:solidFill>
            <a:srgbClr val="FF666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u</a:t>
            </a:r>
          </a:p>
        </p:txBody>
      </p:sp>
      <p:sp>
        <p:nvSpPr>
          <p:cNvPr id="214049" name="Rectangle 33"/>
          <p:cNvSpPr>
            <a:spLocks noChangeArrowheads="1"/>
          </p:cNvSpPr>
          <p:nvPr/>
        </p:nvSpPr>
        <p:spPr bwMode="auto">
          <a:xfrm>
            <a:off x="6273800" y="3414713"/>
            <a:ext cx="314325" cy="314325"/>
          </a:xfrm>
          <a:prstGeom prst="rect">
            <a:avLst/>
          </a:prstGeom>
          <a:solidFill>
            <a:srgbClr val="FF666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v</a:t>
            </a:r>
          </a:p>
        </p:txBody>
      </p:sp>
      <p:sp>
        <p:nvSpPr>
          <p:cNvPr id="214050" name="Rectangle 34"/>
          <p:cNvSpPr>
            <a:spLocks noChangeArrowheads="1"/>
          </p:cNvSpPr>
          <p:nvPr/>
        </p:nvSpPr>
        <p:spPr bwMode="auto">
          <a:xfrm>
            <a:off x="7915275" y="3409950"/>
            <a:ext cx="314325" cy="314325"/>
          </a:xfrm>
          <a:prstGeom prst="rect">
            <a:avLst/>
          </a:prstGeom>
          <a:solidFill>
            <a:srgbClr val="FF666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w</a:t>
            </a:r>
          </a:p>
        </p:txBody>
      </p:sp>
      <p:cxnSp>
        <p:nvCxnSpPr>
          <p:cNvPr id="214052" name="AutoShape 36"/>
          <p:cNvCxnSpPr>
            <a:cxnSpLocks noChangeShapeType="1"/>
            <a:endCxn id="214048" idx="0"/>
          </p:cNvCxnSpPr>
          <p:nvPr/>
        </p:nvCxnSpPr>
        <p:spPr bwMode="auto">
          <a:xfrm>
            <a:off x="4643438" y="2890838"/>
            <a:ext cx="180975" cy="514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</p:cxnSp>
      <p:cxnSp>
        <p:nvCxnSpPr>
          <p:cNvPr id="214053" name="AutoShape 37"/>
          <p:cNvCxnSpPr>
            <a:cxnSpLocks noChangeShapeType="1"/>
            <a:endCxn id="214049" idx="0"/>
          </p:cNvCxnSpPr>
          <p:nvPr/>
        </p:nvCxnSpPr>
        <p:spPr bwMode="auto">
          <a:xfrm>
            <a:off x="6257925" y="2890838"/>
            <a:ext cx="173038" cy="514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</p:cxnSp>
      <p:cxnSp>
        <p:nvCxnSpPr>
          <p:cNvPr id="214054" name="AutoShape 38"/>
          <p:cNvCxnSpPr>
            <a:cxnSpLocks noChangeShapeType="1"/>
            <a:endCxn id="214050" idx="0"/>
          </p:cNvCxnSpPr>
          <p:nvPr/>
        </p:nvCxnSpPr>
        <p:spPr bwMode="auto">
          <a:xfrm>
            <a:off x="7912100" y="2895600"/>
            <a:ext cx="160338" cy="504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</p:cxnSp>
      <p:sp>
        <p:nvSpPr>
          <p:cNvPr id="214056" name="Freeform 40"/>
          <p:cNvSpPr>
            <a:spLocks/>
          </p:cNvSpPr>
          <p:nvPr/>
        </p:nvSpPr>
        <p:spPr bwMode="auto">
          <a:xfrm>
            <a:off x="4814888" y="3567113"/>
            <a:ext cx="823912" cy="1747837"/>
          </a:xfrm>
          <a:custGeom>
            <a:avLst/>
            <a:gdLst/>
            <a:ahLst/>
            <a:cxnLst>
              <a:cxn ang="0">
                <a:pos x="3" y="1101"/>
              </a:cxn>
              <a:cxn ang="0">
                <a:pos x="108" y="687"/>
              </a:cxn>
              <a:cxn ang="0">
                <a:pos x="183" y="227"/>
              </a:cxn>
              <a:cxn ang="0">
                <a:pos x="519" y="0"/>
              </a:cxn>
            </a:cxnLst>
            <a:rect l="0" t="0" r="r" b="b"/>
            <a:pathLst>
              <a:path w="519" h="1101">
                <a:moveTo>
                  <a:pt x="3" y="1101"/>
                </a:moveTo>
                <a:cubicBezTo>
                  <a:pt x="20" y="1032"/>
                  <a:pt x="0" y="798"/>
                  <a:pt x="108" y="687"/>
                </a:cubicBezTo>
                <a:cubicBezTo>
                  <a:pt x="216" y="576"/>
                  <a:pt x="115" y="341"/>
                  <a:pt x="183" y="227"/>
                </a:cubicBezTo>
                <a:cubicBezTo>
                  <a:pt x="251" y="113"/>
                  <a:pt x="449" y="47"/>
                  <a:pt x="519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057" name="Rectangle 41"/>
          <p:cNvSpPr>
            <a:spLocks noChangeArrowheads="1"/>
          </p:cNvSpPr>
          <p:nvPr/>
        </p:nvSpPr>
        <p:spPr bwMode="auto">
          <a:xfrm>
            <a:off x="4352925" y="3414713"/>
            <a:ext cx="314325" cy="314325"/>
          </a:xfrm>
          <a:prstGeom prst="rect">
            <a:avLst/>
          </a:prstGeom>
          <a:solidFill>
            <a:srgbClr val="FF666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4058" name="Line 42"/>
          <p:cNvSpPr>
            <a:spLocks noChangeShapeType="1"/>
          </p:cNvSpPr>
          <p:nvPr/>
        </p:nvSpPr>
        <p:spPr bwMode="auto">
          <a:xfrm flipV="1">
            <a:off x="4498975" y="3048000"/>
            <a:ext cx="104775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14059" name="Rectangle 43"/>
          <p:cNvSpPr>
            <a:spLocks noChangeArrowheads="1"/>
          </p:cNvSpPr>
          <p:nvPr/>
        </p:nvSpPr>
        <p:spPr bwMode="auto">
          <a:xfrm>
            <a:off x="5975350" y="3414713"/>
            <a:ext cx="314325" cy="314325"/>
          </a:xfrm>
          <a:prstGeom prst="rect">
            <a:avLst/>
          </a:prstGeom>
          <a:solidFill>
            <a:srgbClr val="FF666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4060" name="Line 44"/>
          <p:cNvSpPr>
            <a:spLocks noChangeShapeType="1"/>
          </p:cNvSpPr>
          <p:nvPr/>
        </p:nvSpPr>
        <p:spPr bwMode="auto">
          <a:xfrm flipV="1">
            <a:off x="6113463" y="3038475"/>
            <a:ext cx="93662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14061" name="Rectangle 45"/>
          <p:cNvSpPr>
            <a:spLocks noChangeArrowheads="1"/>
          </p:cNvSpPr>
          <p:nvPr/>
        </p:nvSpPr>
        <p:spPr bwMode="auto">
          <a:xfrm>
            <a:off x="7605713" y="3409950"/>
            <a:ext cx="314325" cy="314325"/>
          </a:xfrm>
          <a:prstGeom prst="rect">
            <a:avLst/>
          </a:prstGeom>
          <a:solidFill>
            <a:srgbClr val="FF666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4062" name="Line 46"/>
          <p:cNvSpPr>
            <a:spLocks noChangeShapeType="1"/>
          </p:cNvSpPr>
          <p:nvPr/>
        </p:nvSpPr>
        <p:spPr bwMode="auto">
          <a:xfrm flipV="1">
            <a:off x="7762875" y="3033713"/>
            <a:ext cx="4445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14065" name="Rectangle 49"/>
          <p:cNvSpPr>
            <a:spLocks noChangeArrowheads="1"/>
          </p:cNvSpPr>
          <p:nvPr/>
        </p:nvSpPr>
        <p:spPr bwMode="auto">
          <a:xfrm>
            <a:off x="4505325" y="5192713"/>
            <a:ext cx="219075" cy="4460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066" name="Freeform 50"/>
          <p:cNvSpPr>
            <a:spLocks/>
          </p:cNvSpPr>
          <p:nvPr/>
        </p:nvSpPr>
        <p:spPr bwMode="auto">
          <a:xfrm>
            <a:off x="4329113" y="3729038"/>
            <a:ext cx="485775" cy="1581150"/>
          </a:xfrm>
          <a:custGeom>
            <a:avLst/>
            <a:gdLst/>
            <a:ahLst/>
            <a:cxnLst>
              <a:cxn ang="0">
                <a:pos x="177" y="996"/>
              </a:cxn>
              <a:cxn ang="0">
                <a:pos x="153" y="465"/>
              </a:cxn>
              <a:cxn ang="0">
                <a:pos x="132" y="0"/>
              </a:cxn>
            </a:cxnLst>
            <a:rect l="0" t="0" r="r" b="b"/>
            <a:pathLst>
              <a:path w="306" h="996">
                <a:moveTo>
                  <a:pt x="177" y="996"/>
                </a:moveTo>
                <a:cubicBezTo>
                  <a:pt x="173" y="908"/>
                  <a:pt x="306" y="606"/>
                  <a:pt x="153" y="465"/>
                </a:cubicBezTo>
                <a:cubicBezTo>
                  <a:pt x="0" y="324"/>
                  <a:pt x="137" y="97"/>
                  <a:pt x="132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067" name="Rectangle 51"/>
          <p:cNvSpPr>
            <a:spLocks noChangeArrowheads="1"/>
          </p:cNvSpPr>
          <p:nvPr/>
        </p:nvSpPr>
        <p:spPr bwMode="auto">
          <a:xfrm>
            <a:off x="4286250" y="5192713"/>
            <a:ext cx="219075" cy="4460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14068" name="AutoShape 52"/>
          <p:cNvCxnSpPr>
            <a:cxnSpLocks noChangeShapeType="1"/>
            <a:endCxn id="214040" idx="1"/>
          </p:cNvCxnSpPr>
          <p:nvPr/>
        </p:nvCxnSpPr>
        <p:spPr bwMode="auto">
          <a:xfrm>
            <a:off x="4386263" y="5405438"/>
            <a:ext cx="157162" cy="5730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</p:cxnSp>
      <p:sp>
        <p:nvSpPr>
          <p:cNvPr id="214090" name="Rectangle 74"/>
          <p:cNvSpPr>
            <a:spLocks noChangeArrowheads="1"/>
          </p:cNvSpPr>
          <p:nvPr/>
        </p:nvSpPr>
        <p:spPr bwMode="auto">
          <a:xfrm>
            <a:off x="4038600" y="3414713"/>
            <a:ext cx="314325" cy="314325"/>
          </a:xfrm>
          <a:prstGeom prst="rect">
            <a:avLst/>
          </a:prstGeom>
          <a:solidFill>
            <a:srgbClr val="FF666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4091" name="Rectangle 75"/>
          <p:cNvSpPr>
            <a:spLocks noChangeArrowheads="1"/>
          </p:cNvSpPr>
          <p:nvPr/>
        </p:nvSpPr>
        <p:spPr bwMode="auto">
          <a:xfrm>
            <a:off x="5661025" y="3414713"/>
            <a:ext cx="314325" cy="314325"/>
          </a:xfrm>
          <a:prstGeom prst="rect">
            <a:avLst/>
          </a:prstGeom>
          <a:solidFill>
            <a:srgbClr val="FF666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4092" name="Rectangle 76"/>
          <p:cNvSpPr>
            <a:spLocks noChangeArrowheads="1"/>
          </p:cNvSpPr>
          <p:nvPr/>
        </p:nvSpPr>
        <p:spPr bwMode="auto">
          <a:xfrm>
            <a:off x="7291388" y="3409950"/>
            <a:ext cx="314325" cy="314325"/>
          </a:xfrm>
          <a:prstGeom prst="rect">
            <a:avLst/>
          </a:prstGeom>
          <a:solidFill>
            <a:srgbClr val="FF666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4093" name="Oval 77"/>
          <p:cNvSpPr>
            <a:spLocks noChangeArrowheads="1"/>
          </p:cNvSpPr>
          <p:nvPr/>
        </p:nvSpPr>
        <p:spPr bwMode="auto">
          <a:xfrm>
            <a:off x="3981450" y="4114800"/>
            <a:ext cx="304800" cy="304800"/>
          </a:xfrm>
          <a:prstGeom prst="ellipse">
            <a:avLst/>
          </a:prstGeom>
          <a:solidFill>
            <a:srgbClr val="C0C0C0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chemeClr val="tx2"/>
              </a:solidFill>
            </a:endParaRPr>
          </a:p>
        </p:txBody>
      </p:sp>
      <p:sp>
        <p:nvSpPr>
          <p:cNvPr id="214094" name="Oval 78"/>
          <p:cNvSpPr>
            <a:spLocks noChangeArrowheads="1"/>
          </p:cNvSpPr>
          <p:nvPr/>
        </p:nvSpPr>
        <p:spPr bwMode="auto">
          <a:xfrm>
            <a:off x="5480050" y="4114800"/>
            <a:ext cx="304800" cy="304800"/>
          </a:xfrm>
          <a:prstGeom prst="ellipse">
            <a:avLst/>
          </a:prstGeom>
          <a:solidFill>
            <a:srgbClr val="C0C0C0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chemeClr val="tx2"/>
              </a:solidFill>
            </a:endParaRPr>
          </a:p>
        </p:txBody>
      </p:sp>
      <p:sp>
        <p:nvSpPr>
          <p:cNvPr id="214095" name="Oval 79"/>
          <p:cNvSpPr>
            <a:spLocks noChangeArrowheads="1"/>
          </p:cNvSpPr>
          <p:nvPr/>
        </p:nvSpPr>
        <p:spPr bwMode="auto">
          <a:xfrm>
            <a:off x="6400800" y="4114800"/>
            <a:ext cx="304800" cy="304800"/>
          </a:xfrm>
          <a:prstGeom prst="ellipse">
            <a:avLst/>
          </a:prstGeom>
          <a:solidFill>
            <a:srgbClr val="C0C0C0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chemeClr val="tx2"/>
              </a:solidFill>
            </a:endParaRPr>
          </a:p>
        </p:txBody>
      </p:sp>
      <p:sp>
        <p:nvSpPr>
          <p:cNvPr id="214096" name="Oval 80"/>
          <p:cNvSpPr>
            <a:spLocks noChangeArrowheads="1"/>
          </p:cNvSpPr>
          <p:nvPr/>
        </p:nvSpPr>
        <p:spPr bwMode="auto">
          <a:xfrm>
            <a:off x="7391400" y="4114800"/>
            <a:ext cx="304800" cy="304800"/>
          </a:xfrm>
          <a:prstGeom prst="ellipse">
            <a:avLst/>
          </a:prstGeom>
          <a:solidFill>
            <a:srgbClr val="C0C0C0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chemeClr val="tx2"/>
              </a:solidFill>
            </a:endParaRPr>
          </a:p>
        </p:txBody>
      </p:sp>
      <p:cxnSp>
        <p:nvCxnSpPr>
          <p:cNvPr id="214097" name="AutoShape 81"/>
          <p:cNvCxnSpPr>
            <a:cxnSpLocks noChangeShapeType="1"/>
            <a:endCxn id="214093" idx="0"/>
          </p:cNvCxnSpPr>
          <p:nvPr/>
        </p:nvCxnSpPr>
        <p:spPr bwMode="auto">
          <a:xfrm flipH="1">
            <a:off x="4133850" y="3562350"/>
            <a:ext cx="47625" cy="542925"/>
          </a:xfrm>
          <a:prstGeom prst="straightConnector1">
            <a:avLst/>
          </a:prstGeom>
          <a:noFill/>
          <a:ln w="19050">
            <a:solidFill>
              <a:schemeClr val="accent2"/>
            </a:solidFill>
            <a:round/>
            <a:headEnd type="oval" w="med" len="med"/>
            <a:tailEnd type="triangle" w="med" len="med"/>
          </a:ln>
          <a:effectLst/>
        </p:spPr>
      </p:cxnSp>
      <p:cxnSp>
        <p:nvCxnSpPr>
          <p:cNvPr id="214098" name="AutoShape 82"/>
          <p:cNvCxnSpPr>
            <a:cxnSpLocks noChangeShapeType="1"/>
          </p:cNvCxnSpPr>
          <p:nvPr/>
        </p:nvCxnSpPr>
        <p:spPr bwMode="auto">
          <a:xfrm flipH="1">
            <a:off x="5637213" y="3576638"/>
            <a:ext cx="177800" cy="547687"/>
          </a:xfrm>
          <a:prstGeom prst="straightConnector1">
            <a:avLst/>
          </a:prstGeom>
          <a:noFill/>
          <a:ln w="19050">
            <a:solidFill>
              <a:schemeClr val="accent2"/>
            </a:solidFill>
            <a:round/>
            <a:headEnd type="oval" w="med" len="med"/>
            <a:tailEnd type="triangle" w="med" len="med"/>
          </a:ln>
          <a:effectLst/>
        </p:spPr>
      </p:cxnSp>
      <p:cxnSp>
        <p:nvCxnSpPr>
          <p:cNvPr id="214099" name="AutoShape 83"/>
          <p:cNvCxnSpPr>
            <a:cxnSpLocks noChangeShapeType="1"/>
            <a:endCxn id="214096" idx="0"/>
          </p:cNvCxnSpPr>
          <p:nvPr/>
        </p:nvCxnSpPr>
        <p:spPr bwMode="auto">
          <a:xfrm>
            <a:off x="7435850" y="3581400"/>
            <a:ext cx="107950" cy="523875"/>
          </a:xfrm>
          <a:prstGeom prst="straightConnector1">
            <a:avLst/>
          </a:prstGeom>
          <a:noFill/>
          <a:ln w="19050">
            <a:solidFill>
              <a:schemeClr val="accent2"/>
            </a:solidFill>
            <a:round/>
            <a:headEnd type="oval" w="med" len="med"/>
            <a:tailEnd type="triangle" w="med" len="med"/>
          </a:ln>
          <a:effectLst/>
        </p:spPr>
      </p:cxnSp>
      <p:cxnSp>
        <p:nvCxnSpPr>
          <p:cNvPr id="214100" name="AutoShape 84"/>
          <p:cNvCxnSpPr>
            <a:cxnSpLocks noChangeShapeType="1"/>
            <a:stCxn id="214095" idx="2"/>
            <a:endCxn id="214094" idx="6"/>
          </p:cNvCxnSpPr>
          <p:nvPr/>
        </p:nvCxnSpPr>
        <p:spPr bwMode="auto">
          <a:xfrm flipH="1">
            <a:off x="5794375" y="4267200"/>
            <a:ext cx="596900" cy="0"/>
          </a:xfrm>
          <a:prstGeom prst="straightConnector1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</p:cxnSp>
      <p:cxnSp>
        <p:nvCxnSpPr>
          <p:cNvPr id="214101" name="AutoShape 85"/>
          <p:cNvCxnSpPr>
            <a:cxnSpLocks noChangeShapeType="1"/>
            <a:endCxn id="214067" idx="0"/>
          </p:cNvCxnSpPr>
          <p:nvPr/>
        </p:nvCxnSpPr>
        <p:spPr bwMode="auto">
          <a:xfrm>
            <a:off x="4129088" y="4271963"/>
            <a:ext cx="266700" cy="911225"/>
          </a:xfrm>
          <a:prstGeom prst="straightConnector1">
            <a:avLst/>
          </a:prstGeom>
          <a:noFill/>
          <a:ln w="19050">
            <a:solidFill>
              <a:schemeClr val="accent2"/>
            </a:solidFill>
            <a:round/>
            <a:headEnd type="oval" w="med" len="med"/>
            <a:tailEnd type="triangle" w="med" len="med"/>
          </a:ln>
          <a:effectLst/>
        </p:spPr>
      </p:cxnSp>
      <p:cxnSp>
        <p:nvCxnSpPr>
          <p:cNvPr id="214102" name="AutoShape 86"/>
          <p:cNvCxnSpPr>
            <a:cxnSpLocks noChangeShapeType="1"/>
          </p:cNvCxnSpPr>
          <p:nvPr/>
        </p:nvCxnSpPr>
        <p:spPr bwMode="auto">
          <a:xfrm rot="5400000">
            <a:off x="4914106" y="4463257"/>
            <a:ext cx="919163" cy="527050"/>
          </a:xfrm>
          <a:prstGeom prst="curvedConnector3">
            <a:avLst>
              <a:gd name="adj1" fmla="val 49912"/>
            </a:avLst>
          </a:prstGeom>
          <a:noFill/>
          <a:ln w="19050">
            <a:solidFill>
              <a:schemeClr val="accent2"/>
            </a:solidFill>
            <a:round/>
            <a:headEnd type="oval" w="med" len="med"/>
            <a:tailEnd type="triangle" w="med" len="med"/>
          </a:ln>
          <a:effectLst/>
        </p:spPr>
      </p:cxnSp>
      <p:cxnSp>
        <p:nvCxnSpPr>
          <p:cNvPr id="214103" name="AutoShape 87"/>
          <p:cNvCxnSpPr>
            <a:cxnSpLocks noChangeShapeType="1"/>
          </p:cNvCxnSpPr>
          <p:nvPr/>
        </p:nvCxnSpPr>
        <p:spPr bwMode="auto">
          <a:xfrm rot="16200000" flipH="1">
            <a:off x="6532563" y="4283075"/>
            <a:ext cx="919162" cy="877888"/>
          </a:xfrm>
          <a:prstGeom prst="curvedConnector3">
            <a:avLst>
              <a:gd name="adj1" fmla="val 49912"/>
            </a:avLst>
          </a:prstGeom>
          <a:noFill/>
          <a:ln w="19050">
            <a:solidFill>
              <a:schemeClr val="accent2"/>
            </a:solidFill>
            <a:round/>
            <a:headEnd type="oval" w="med" len="med"/>
            <a:tailEnd type="triangle" w="med" len="med"/>
          </a:ln>
          <a:effectLst/>
        </p:spPr>
      </p:cxnSp>
      <p:cxnSp>
        <p:nvCxnSpPr>
          <p:cNvPr id="214104" name="AutoShape 88"/>
          <p:cNvCxnSpPr>
            <a:cxnSpLocks noChangeShapeType="1"/>
          </p:cNvCxnSpPr>
          <p:nvPr/>
        </p:nvCxnSpPr>
        <p:spPr bwMode="auto">
          <a:xfrm rot="16200000" flipH="1">
            <a:off x="7288213" y="4522787"/>
            <a:ext cx="901700" cy="390525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accent2"/>
            </a:solidFill>
            <a:round/>
            <a:headEnd type="oval" w="med" len="med"/>
            <a:tailEnd type="triangle" w="med" len="med"/>
          </a:ln>
          <a:effectLst/>
        </p:spPr>
      </p:cxnSp>
      <p:sp>
        <p:nvSpPr>
          <p:cNvPr id="214105" name="Line 89"/>
          <p:cNvSpPr>
            <a:spLocks noChangeShapeType="1"/>
          </p:cNvSpPr>
          <p:nvPr/>
        </p:nvSpPr>
        <p:spPr bwMode="auto">
          <a:xfrm>
            <a:off x="4505325" y="5414963"/>
            <a:ext cx="4381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106" name="Freeform 90"/>
          <p:cNvSpPr>
            <a:spLocks/>
          </p:cNvSpPr>
          <p:nvPr/>
        </p:nvSpPr>
        <p:spPr bwMode="auto">
          <a:xfrm>
            <a:off x="4824413" y="4395788"/>
            <a:ext cx="1082675" cy="1585912"/>
          </a:xfrm>
          <a:custGeom>
            <a:avLst/>
            <a:gdLst/>
            <a:ahLst/>
            <a:cxnLst>
              <a:cxn ang="0">
                <a:pos x="0" y="706"/>
              </a:cxn>
              <a:cxn ang="0">
                <a:pos x="252" y="948"/>
              </a:cxn>
              <a:cxn ang="0">
                <a:pos x="630" y="399"/>
              </a:cxn>
              <a:cxn ang="0">
                <a:pos x="561" y="0"/>
              </a:cxn>
            </a:cxnLst>
            <a:rect l="0" t="0" r="r" b="b"/>
            <a:pathLst>
              <a:path w="682" h="999">
                <a:moveTo>
                  <a:pt x="0" y="706"/>
                </a:moveTo>
                <a:cubicBezTo>
                  <a:pt x="42" y="746"/>
                  <a:pt x="147" y="999"/>
                  <a:pt x="252" y="948"/>
                </a:cubicBezTo>
                <a:cubicBezTo>
                  <a:pt x="357" y="897"/>
                  <a:pt x="578" y="557"/>
                  <a:pt x="630" y="399"/>
                </a:cubicBezTo>
                <a:cubicBezTo>
                  <a:pt x="682" y="241"/>
                  <a:pt x="575" y="83"/>
                  <a:pt x="561" y="0"/>
                </a:cubicBezTo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107" name="Freeform 91"/>
          <p:cNvSpPr>
            <a:spLocks/>
          </p:cNvSpPr>
          <p:nvPr/>
        </p:nvSpPr>
        <p:spPr bwMode="auto">
          <a:xfrm>
            <a:off x="3836988" y="4395788"/>
            <a:ext cx="790575" cy="1474787"/>
          </a:xfrm>
          <a:custGeom>
            <a:avLst/>
            <a:gdLst/>
            <a:ahLst/>
            <a:cxnLst>
              <a:cxn ang="0">
                <a:pos x="498" y="721"/>
              </a:cxn>
              <a:cxn ang="0">
                <a:pos x="319" y="879"/>
              </a:cxn>
              <a:cxn ang="0">
                <a:pos x="34" y="423"/>
              </a:cxn>
              <a:cxn ang="0">
                <a:pos x="115" y="0"/>
              </a:cxn>
            </a:cxnLst>
            <a:rect l="0" t="0" r="r" b="b"/>
            <a:pathLst>
              <a:path w="498" h="929">
                <a:moveTo>
                  <a:pt x="498" y="721"/>
                </a:moveTo>
                <a:cubicBezTo>
                  <a:pt x="468" y="747"/>
                  <a:pt x="396" y="929"/>
                  <a:pt x="319" y="879"/>
                </a:cubicBezTo>
                <a:cubicBezTo>
                  <a:pt x="242" y="829"/>
                  <a:pt x="68" y="569"/>
                  <a:pt x="34" y="423"/>
                </a:cubicBezTo>
                <a:cubicBezTo>
                  <a:pt x="0" y="277"/>
                  <a:pt x="98" y="88"/>
                  <a:pt x="115" y="0"/>
                </a:cubicBezTo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109" name="Rectangle 93"/>
          <p:cNvSpPr>
            <a:spLocks noChangeArrowheads="1"/>
          </p:cNvSpPr>
          <p:nvPr/>
        </p:nvSpPr>
        <p:spPr bwMode="auto">
          <a:xfrm>
            <a:off x="7829550" y="5181600"/>
            <a:ext cx="219075" cy="4460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110" name="Rectangle 94"/>
          <p:cNvSpPr>
            <a:spLocks noChangeArrowheads="1"/>
          </p:cNvSpPr>
          <p:nvPr/>
        </p:nvSpPr>
        <p:spPr bwMode="auto">
          <a:xfrm>
            <a:off x="8048625" y="5181600"/>
            <a:ext cx="314325" cy="4460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/>
              <a:t>b</a:t>
            </a:r>
          </a:p>
        </p:txBody>
      </p:sp>
      <p:sp>
        <p:nvSpPr>
          <p:cNvPr id="214111" name="Rectangle 95"/>
          <p:cNvSpPr>
            <a:spLocks noChangeArrowheads="1"/>
          </p:cNvSpPr>
          <p:nvPr/>
        </p:nvSpPr>
        <p:spPr bwMode="auto">
          <a:xfrm>
            <a:off x="7610475" y="5181600"/>
            <a:ext cx="219075" cy="4460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112" name="Rectangle 96"/>
          <p:cNvSpPr>
            <a:spLocks noChangeArrowheads="1"/>
          </p:cNvSpPr>
          <p:nvPr/>
        </p:nvSpPr>
        <p:spPr bwMode="auto">
          <a:xfrm>
            <a:off x="7391400" y="5181600"/>
            <a:ext cx="219075" cy="4460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113" name="Line 97"/>
          <p:cNvSpPr>
            <a:spLocks noChangeShapeType="1"/>
          </p:cNvSpPr>
          <p:nvPr/>
        </p:nvSpPr>
        <p:spPr bwMode="auto">
          <a:xfrm>
            <a:off x="7610475" y="5403850"/>
            <a:ext cx="4381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088" name="Freeform 72"/>
          <p:cNvSpPr>
            <a:spLocks/>
          </p:cNvSpPr>
          <p:nvPr/>
        </p:nvSpPr>
        <p:spPr bwMode="auto">
          <a:xfrm>
            <a:off x="6591300" y="3562350"/>
            <a:ext cx="1181100" cy="1724025"/>
          </a:xfrm>
          <a:custGeom>
            <a:avLst/>
            <a:gdLst/>
            <a:ahLst/>
            <a:cxnLst>
              <a:cxn ang="0">
                <a:pos x="714" y="1086"/>
              </a:cxn>
              <a:cxn ang="0">
                <a:pos x="588" y="765"/>
              </a:cxn>
              <a:cxn ang="0">
                <a:pos x="270" y="108"/>
              </a:cxn>
              <a:cxn ang="0">
                <a:pos x="0" y="0"/>
              </a:cxn>
            </a:cxnLst>
            <a:rect l="0" t="0" r="r" b="b"/>
            <a:pathLst>
              <a:path w="744" h="1086">
                <a:moveTo>
                  <a:pt x="714" y="1086"/>
                </a:moveTo>
                <a:cubicBezTo>
                  <a:pt x="693" y="1033"/>
                  <a:pt x="744" y="870"/>
                  <a:pt x="588" y="765"/>
                </a:cubicBezTo>
                <a:cubicBezTo>
                  <a:pt x="432" y="660"/>
                  <a:pt x="366" y="192"/>
                  <a:pt x="270" y="108"/>
                </a:cubicBezTo>
                <a:cubicBezTo>
                  <a:pt x="174" y="24"/>
                  <a:pt x="56" y="22"/>
                  <a:pt x="0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089" name="Freeform 73"/>
          <p:cNvSpPr>
            <a:spLocks/>
          </p:cNvSpPr>
          <p:nvPr/>
        </p:nvSpPr>
        <p:spPr bwMode="auto">
          <a:xfrm>
            <a:off x="7948613" y="3729038"/>
            <a:ext cx="566737" cy="1557337"/>
          </a:xfrm>
          <a:custGeom>
            <a:avLst/>
            <a:gdLst/>
            <a:ahLst/>
            <a:cxnLst>
              <a:cxn ang="0">
                <a:pos x="0" y="981"/>
              </a:cxn>
              <a:cxn ang="0">
                <a:pos x="357" y="459"/>
              </a:cxn>
              <a:cxn ang="0">
                <a:pos x="87" y="0"/>
              </a:cxn>
            </a:cxnLst>
            <a:rect l="0" t="0" r="r" b="b"/>
            <a:pathLst>
              <a:path w="357" h="981">
                <a:moveTo>
                  <a:pt x="0" y="981"/>
                </a:moveTo>
                <a:cubicBezTo>
                  <a:pt x="59" y="894"/>
                  <a:pt x="343" y="623"/>
                  <a:pt x="357" y="459"/>
                </a:cubicBezTo>
                <a:cubicBezTo>
                  <a:pt x="319" y="294"/>
                  <a:pt x="143" y="96"/>
                  <a:pt x="87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14087" name="AutoShape 71"/>
          <p:cNvCxnSpPr>
            <a:cxnSpLocks noChangeShapeType="1"/>
          </p:cNvCxnSpPr>
          <p:nvPr/>
        </p:nvCxnSpPr>
        <p:spPr bwMode="auto">
          <a:xfrm>
            <a:off x="7489825" y="5405438"/>
            <a:ext cx="114300" cy="5730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</p:cxnSp>
      <p:sp>
        <p:nvSpPr>
          <p:cNvPr id="214114" name="Freeform 98"/>
          <p:cNvSpPr>
            <a:spLocks/>
          </p:cNvSpPr>
          <p:nvPr/>
        </p:nvSpPr>
        <p:spPr bwMode="auto">
          <a:xfrm>
            <a:off x="6481763" y="4410075"/>
            <a:ext cx="1219200" cy="1371600"/>
          </a:xfrm>
          <a:custGeom>
            <a:avLst/>
            <a:gdLst/>
            <a:ahLst/>
            <a:cxnLst>
              <a:cxn ang="0">
                <a:pos x="768" y="696"/>
              </a:cxn>
              <a:cxn ang="0">
                <a:pos x="624" y="855"/>
              </a:cxn>
              <a:cxn ang="0">
                <a:pos x="204" y="639"/>
              </a:cxn>
              <a:cxn ang="0">
                <a:pos x="0" y="0"/>
              </a:cxn>
            </a:cxnLst>
            <a:rect l="0" t="0" r="r" b="b"/>
            <a:pathLst>
              <a:path w="768" h="864">
                <a:moveTo>
                  <a:pt x="768" y="696"/>
                </a:moveTo>
                <a:cubicBezTo>
                  <a:pt x="744" y="722"/>
                  <a:pt x="718" y="864"/>
                  <a:pt x="624" y="855"/>
                </a:cubicBezTo>
                <a:cubicBezTo>
                  <a:pt x="530" y="846"/>
                  <a:pt x="308" y="782"/>
                  <a:pt x="204" y="639"/>
                </a:cubicBezTo>
                <a:cubicBezTo>
                  <a:pt x="100" y="496"/>
                  <a:pt x="43" y="133"/>
                  <a:pt x="0" y="0"/>
                </a:cubicBezTo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115" name="Freeform 99"/>
          <p:cNvSpPr>
            <a:spLocks/>
          </p:cNvSpPr>
          <p:nvPr/>
        </p:nvSpPr>
        <p:spPr bwMode="auto">
          <a:xfrm>
            <a:off x="7705725" y="4262438"/>
            <a:ext cx="906463" cy="1673225"/>
          </a:xfrm>
          <a:custGeom>
            <a:avLst/>
            <a:gdLst/>
            <a:ahLst/>
            <a:cxnLst>
              <a:cxn ang="0">
                <a:pos x="144" y="801"/>
              </a:cxn>
              <a:cxn ang="0">
                <a:pos x="366" y="1011"/>
              </a:cxn>
              <a:cxn ang="0">
                <a:pos x="510" y="543"/>
              </a:cxn>
              <a:cxn ang="0">
                <a:pos x="0" y="0"/>
              </a:cxn>
            </a:cxnLst>
            <a:rect l="0" t="0" r="r" b="b"/>
            <a:pathLst>
              <a:path w="571" h="1054">
                <a:moveTo>
                  <a:pt x="144" y="801"/>
                </a:moveTo>
                <a:cubicBezTo>
                  <a:pt x="181" y="836"/>
                  <a:pt x="305" y="1054"/>
                  <a:pt x="366" y="1011"/>
                </a:cubicBezTo>
                <a:cubicBezTo>
                  <a:pt x="427" y="968"/>
                  <a:pt x="571" y="711"/>
                  <a:pt x="510" y="543"/>
                </a:cubicBezTo>
                <a:cubicBezTo>
                  <a:pt x="449" y="375"/>
                  <a:pt x="106" y="113"/>
                  <a:pt x="0" y="0"/>
                </a:cubicBezTo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116" name="Line 100"/>
          <p:cNvSpPr>
            <a:spLocks noChangeShapeType="1"/>
          </p:cNvSpPr>
          <p:nvPr/>
        </p:nvSpPr>
        <p:spPr bwMode="auto">
          <a:xfrm>
            <a:off x="4286250" y="2514600"/>
            <a:ext cx="45529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992188" y="304800"/>
            <a:ext cx="7302500" cy="501126"/>
          </a:xfrm>
        </p:spPr>
        <p:txBody>
          <a:bodyPr/>
          <a:lstStyle/>
          <a:p>
            <a:r>
              <a:rPr lang="en-US" dirty="0"/>
              <a:t>Adjacency Matrix </a:t>
            </a:r>
            <a:r>
              <a:rPr lang="en-US" dirty="0" smtClean="0"/>
              <a:t>Structure</a:t>
            </a:r>
            <a:endParaRPr lang="en-US" dirty="0">
              <a:ea typeface="Tahoma" pitchFamily="35" charset="0"/>
              <a:cs typeface="Tahoma" pitchFamily="35" charset="0"/>
            </a:endParaRPr>
          </a:p>
        </p:txBody>
      </p:sp>
      <p:sp>
        <p:nvSpPr>
          <p:cNvPr id="2150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65353" y="1038225"/>
            <a:ext cx="3227388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Edge list structure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Augmented vertex objects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Integer key (index) associated with vertex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2D-array adjacency array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Reference to edge object for adjacent vertices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Null for </a:t>
            </a:r>
            <a:r>
              <a:rPr lang="en-US" sz="1800" dirty="0" smtClean="0"/>
              <a:t>non- </a:t>
            </a:r>
            <a:r>
              <a:rPr lang="en-US" sz="1800" dirty="0"/>
              <a:t>nonadjacent </a:t>
            </a:r>
            <a:r>
              <a:rPr lang="en-US" sz="1800" dirty="0" smtClean="0"/>
              <a:t>vertices</a:t>
            </a:r>
          </a:p>
        </p:txBody>
      </p:sp>
      <p:sp>
        <p:nvSpPr>
          <p:cNvPr id="215045" name="Oval 5"/>
          <p:cNvSpPr>
            <a:spLocks noChangeArrowheads="1"/>
          </p:cNvSpPr>
          <p:nvPr/>
        </p:nvSpPr>
        <p:spPr bwMode="auto">
          <a:xfrm>
            <a:off x="5226050" y="1976438"/>
            <a:ext cx="304800" cy="304800"/>
          </a:xfrm>
          <a:prstGeom prst="ellipse">
            <a:avLst/>
          </a:prstGeom>
          <a:solidFill>
            <a:srgbClr val="800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u</a:t>
            </a:r>
          </a:p>
        </p:txBody>
      </p:sp>
      <p:sp>
        <p:nvSpPr>
          <p:cNvPr id="215046" name="Oval 6"/>
          <p:cNvSpPr>
            <a:spLocks noChangeArrowheads="1"/>
          </p:cNvSpPr>
          <p:nvPr/>
        </p:nvSpPr>
        <p:spPr bwMode="auto">
          <a:xfrm>
            <a:off x="6137275" y="1600200"/>
            <a:ext cx="304800" cy="304800"/>
          </a:xfrm>
          <a:prstGeom prst="ellipse">
            <a:avLst/>
          </a:prstGeom>
          <a:solidFill>
            <a:srgbClr val="800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v</a:t>
            </a:r>
          </a:p>
        </p:txBody>
      </p:sp>
      <p:sp>
        <p:nvSpPr>
          <p:cNvPr id="215047" name="Oval 7"/>
          <p:cNvSpPr>
            <a:spLocks noChangeArrowheads="1"/>
          </p:cNvSpPr>
          <p:nvPr/>
        </p:nvSpPr>
        <p:spPr bwMode="auto">
          <a:xfrm>
            <a:off x="7054850" y="1976438"/>
            <a:ext cx="304800" cy="304800"/>
          </a:xfrm>
          <a:prstGeom prst="ellipse">
            <a:avLst/>
          </a:prstGeom>
          <a:solidFill>
            <a:srgbClr val="800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w</a:t>
            </a:r>
          </a:p>
        </p:txBody>
      </p:sp>
      <p:cxnSp>
        <p:nvCxnSpPr>
          <p:cNvPr id="215048" name="AutoShape 8"/>
          <p:cNvCxnSpPr>
            <a:cxnSpLocks noChangeShapeType="1"/>
            <a:stCxn id="215046" idx="5"/>
            <a:endCxn id="215047" idx="1"/>
          </p:cNvCxnSpPr>
          <p:nvPr/>
        </p:nvCxnSpPr>
        <p:spPr bwMode="auto">
          <a:xfrm>
            <a:off x="6397625" y="1870075"/>
            <a:ext cx="701675" cy="1412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15049" name="AutoShape 9"/>
          <p:cNvCxnSpPr>
            <a:cxnSpLocks noChangeShapeType="1"/>
            <a:stCxn id="215046" idx="3"/>
            <a:endCxn id="215045" idx="7"/>
          </p:cNvCxnSpPr>
          <p:nvPr/>
        </p:nvCxnSpPr>
        <p:spPr bwMode="auto">
          <a:xfrm flipH="1">
            <a:off x="5486400" y="1870075"/>
            <a:ext cx="695325" cy="1412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15050" name="Text Box 10"/>
          <p:cNvSpPr txBox="1">
            <a:spLocks noChangeArrowheads="1"/>
          </p:cNvSpPr>
          <p:nvPr/>
        </p:nvSpPr>
        <p:spPr bwMode="auto">
          <a:xfrm>
            <a:off x="5681663" y="1600200"/>
            <a:ext cx="304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a</a:t>
            </a:r>
          </a:p>
        </p:txBody>
      </p:sp>
      <p:sp>
        <p:nvSpPr>
          <p:cNvPr id="215051" name="Text Box 11"/>
          <p:cNvSpPr txBox="1">
            <a:spLocks noChangeArrowheads="1"/>
          </p:cNvSpPr>
          <p:nvPr/>
        </p:nvSpPr>
        <p:spPr bwMode="auto">
          <a:xfrm>
            <a:off x="6592888" y="1600200"/>
            <a:ext cx="31115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b</a:t>
            </a:r>
          </a:p>
        </p:txBody>
      </p:sp>
      <p:sp>
        <p:nvSpPr>
          <p:cNvPr id="215108" name="Line 68"/>
          <p:cNvSpPr>
            <a:spLocks noChangeShapeType="1"/>
          </p:cNvSpPr>
          <p:nvPr/>
        </p:nvSpPr>
        <p:spPr bwMode="auto">
          <a:xfrm>
            <a:off x="4286250" y="2514600"/>
            <a:ext cx="45529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215721" name="Group 681"/>
          <p:cNvGraphicFramePr>
            <a:graphicFrameLocks noGrp="1"/>
          </p:cNvGraphicFramePr>
          <p:nvPr/>
        </p:nvGraphicFramePr>
        <p:xfrm>
          <a:off x="5334000" y="4116388"/>
          <a:ext cx="1676400" cy="1604250"/>
        </p:xfrm>
        <a:graphic>
          <a:graphicData uri="http://schemas.openxmlformats.org/drawingml/2006/table">
            <a:tbl>
              <a:tblPr/>
              <a:tblGrid>
                <a:gridCol w="419100"/>
                <a:gridCol w="419100"/>
                <a:gridCol w="419100"/>
                <a:gridCol w="419100"/>
              </a:tblGrid>
              <a:tr h="2934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5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5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5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5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5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5" charset="0"/>
                          <a:sym typeface="Symbol" pitchFamily="35" charset="2"/>
                        </a:rPr>
                        <a:t>Ø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5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5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5" charset="0"/>
                          <a:sym typeface="Symbol" pitchFamily="35" charset="2"/>
                        </a:rPr>
                        <a:t>Ø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5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5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5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5" charset="0"/>
                          <a:sym typeface="Symbol" pitchFamily="35" charset="2"/>
                        </a:rPr>
                        <a:t>Ø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5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5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5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5" charset="0"/>
                          <a:sym typeface="Symbol" pitchFamily="35" charset="2"/>
                        </a:rPr>
                        <a:t>Ø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5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5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5" charset="0"/>
                          <a:sym typeface="Symbol" pitchFamily="35" charset="2"/>
                        </a:rPr>
                        <a:t>Ø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5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15521" name="AutoShape 481"/>
          <p:cNvCxnSpPr>
            <a:cxnSpLocks noChangeShapeType="1"/>
            <a:stCxn id="215529" idx="2"/>
            <a:endCxn id="215528" idx="6"/>
          </p:cNvCxnSpPr>
          <p:nvPr/>
        </p:nvCxnSpPr>
        <p:spPr bwMode="auto">
          <a:xfrm flipH="1">
            <a:off x="4813300" y="6096000"/>
            <a:ext cx="27336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15522" name="AutoShape 482"/>
          <p:cNvCxnSpPr>
            <a:cxnSpLocks noChangeShapeType="1"/>
            <a:stCxn id="215525" idx="2"/>
            <a:endCxn id="215523" idx="6"/>
          </p:cNvCxnSpPr>
          <p:nvPr/>
        </p:nvCxnSpPr>
        <p:spPr bwMode="auto">
          <a:xfrm flipH="1">
            <a:off x="4810125" y="2895600"/>
            <a:ext cx="294005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15523" name="Oval 483"/>
          <p:cNvSpPr>
            <a:spLocks noChangeArrowheads="1"/>
          </p:cNvSpPr>
          <p:nvPr/>
        </p:nvSpPr>
        <p:spPr bwMode="auto">
          <a:xfrm>
            <a:off x="4495800" y="2743200"/>
            <a:ext cx="304800" cy="304800"/>
          </a:xfrm>
          <a:prstGeom prst="ellipse">
            <a:avLst/>
          </a:prstGeom>
          <a:solidFill>
            <a:srgbClr val="FF6666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5524" name="Oval 484"/>
          <p:cNvSpPr>
            <a:spLocks noChangeArrowheads="1"/>
          </p:cNvSpPr>
          <p:nvPr/>
        </p:nvSpPr>
        <p:spPr bwMode="auto">
          <a:xfrm>
            <a:off x="6110288" y="2743200"/>
            <a:ext cx="304800" cy="304800"/>
          </a:xfrm>
          <a:prstGeom prst="ellipse">
            <a:avLst/>
          </a:prstGeom>
          <a:solidFill>
            <a:srgbClr val="FF6666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5525" name="Oval 485"/>
          <p:cNvSpPr>
            <a:spLocks noChangeArrowheads="1"/>
          </p:cNvSpPr>
          <p:nvPr/>
        </p:nvSpPr>
        <p:spPr bwMode="auto">
          <a:xfrm>
            <a:off x="7759700" y="2743200"/>
            <a:ext cx="304800" cy="304800"/>
          </a:xfrm>
          <a:prstGeom prst="ellipse">
            <a:avLst/>
          </a:prstGeom>
          <a:solidFill>
            <a:srgbClr val="FF6666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5526" name="Rectangle 486"/>
          <p:cNvSpPr>
            <a:spLocks noChangeArrowheads="1"/>
          </p:cNvSpPr>
          <p:nvPr/>
        </p:nvSpPr>
        <p:spPr bwMode="auto">
          <a:xfrm>
            <a:off x="4724400" y="5192713"/>
            <a:ext cx="219075" cy="4460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27" name="Rectangle 487"/>
          <p:cNvSpPr>
            <a:spLocks noChangeArrowheads="1"/>
          </p:cNvSpPr>
          <p:nvPr/>
        </p:nvSpPr>
        <p:spPr bwMode="auto">
          <a:xfrm>
            <a:off x="4943475" y="5192713"/>
            <a:ext cx="314325" cy="4460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/>
              <a:t>a</a:t>
            </a:r>
          </a:p>
        </p:txBody>
      </p:sp>
      <p:sp>
        <p:nvSpPr>
          <p:cNvPr id="215528" name="Oval 488"/>
          <p:cNvSpPr>
            <a:spLocks noChangeArrowheads="1"/>
          </p:cNvSpPr>
          <p:nvPr/>
        </p:nvSpPr>
        <p:spPr bwMode="auto">
          <a:xfrm>
            <a:off x="4498975" y="5943600"/>
            <a:ext cx="304800" cy="304800"/>
          </a:xfrm>
          <a:prstGeom prst="ellipse">
            <a:avLst/>
          </a:prstGeom>
          <a:solidFill>
            <a:schemeClr val="folHlink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15529" name="Oval 489"/>
          <p:cNvSpPr>
            <a:spLocks noChangeArrowheads="1"/>
          </p:cNvSpPr>
          <p:nvPr/>
        </p:nvSpPr>
        <p:spPr bwMode="auto">
          <a:xfrm>
            <a:off x="7556500" y="5943600"/>
            <a:ext cx="304800" cy="304800"/>
          </a:xfrm>
          <a:prstGeom prst="ellipse">
            <a:avLst/>
          </a:prstGeom>
          <a:solidFill>
            <a:schemeClr val="folHlink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cxnSp>
        <p:nvCxnSpPr>
          <p:cNvPr id="215530" name="AutoShape 490"/>
          <p:cNvCxnSpPr>
            <a:cxnSpLocks noChangeShapeType="1"/>
            <a:endCxn id="215526" idx="2"/>
          </p:cNvCxnSpPr>
          <p:nvPr/>
        </p:nvCxnSpPr>
        <p:spPr bwMode="auto">
          <a:xfrm flipV="1">
            <a:off x="4651375" y="5648325"/>
            <a:ext cx="182563" cy="455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</p:cxnSp>
      <p:cxnSp>
        <p:nvCxnSpPr>
          <p:cNvPr id="215531" name="AutoShape 491"/>
          <p:cNvCxnSpPr>
            <a:cxnSpLocks noChangeShapeType="1"/>
            <a:endCxn id="215567" idx="2"/>
          </p:cNvCxnSpPr>
          <p:nvPr/>
        </p:nvCxnSpPr>
        <p:spPr bwMode="auto">
          <a:xfrm flipV="1">
            <a:off x="7704138" y="5637213"/>
            <a:ext cx="234950" cy="454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</p:cxnSp>
      <p:sp>
        <p:nvSpPr>
          <p:cNvPr id="215532" name="Rectangle 492"/>
          <p:cNvSpPr>
            <a:spLocks noChangeArrowheads="1"/>
          </p:cNvSpPr>
          <p:nvPr/>
        </p:nvSpPr>
        <p:spPr bwMode="auto">
          <a:xfrm>
            <a:off x="4667250" y="3414713"/>
            <a:ext cx="314325" cy="314325"/>
          </a:xfrm>
          <a:prstGeom prst="rect">
            <a:avLst/>
          </a:prstGeom>
          <a:solidFill>
            <a:srgbClr val="FF666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u</a:t>
            </a:r>
          </a:p>
        </p:txBody>
      </p:sp>
      <p:sp>
        <p:nvSpPr>
          <p:cNvPr id="215533" name="Rectangle 493"/>
          <p:cNvSpPr>
            <a:spLocks noChangeArrowheads="1"/>
          </p:cNvSpPr>
          <p:nvPr/>
        </p:nvSpPr>
        <p:spPr bwMode="auto">
          <a:xfrm>
            <a:off x="6273800" y="3414713"/>
            <a:ext cx="314325" cy="314325"/>
          </a:xfrm>
          <a:prstGeom prst="rect">
            <a:avLst/>
          </a:prstGeom>
          <a:solidFill>
            <a:srgbClr val="FF666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v</a:t>
            </a:r>
          </a:p>
        </p:txBody>
      </p:sp>
      <p:sp>
        <p:nvSpPr>
          <p:cNvPr id="215534" name="Rectangle 494"/>
          <p:cNvSpPr>
            <a:spLocks noChangeArrowheads="1"/>
          </p:cNvSpPr>
          <p:nvPr/>
        </p:nvSpPr>
        <p:spPr bwMode="auto">
          <a:xfrm>
            <a:off x="7915275" y="3409950"/>
            <a:ext cx="314325" cy="314325"/>
          </a:xfrm>
          <a:prstGeom prst="rect">
            <a:avLst/>
          </a:prstGeom>
          <a:solidFill>
            <a:srgbClr val="FF666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w</a:t>
            </a:r>
          </a:p>
        </p:txBody>
      </p:sp>
      <p:cxnSp>
        <p:nvCxnSpPr>
          <p:cNvPr id="215535" name="AutoShape 495"/>
          <p:cNvCxnSpPr>
            <a:cxnSpLocks noChangeShapeType="1"/>
            <a:endCxn id="215532" idx="0"/>
          </p:cNvCxnSpPr>
          <p:nvPr/>
        </p:nvCxnSpPr>
        <p:spPr bwMode="auto">
          <a:xfrm>
            <a:off x="4643438" y="2890838"/>
            <a:ext cx="180975" cy="514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</p:cxnSp>
      <p:cxnSp>
        <p:nvCxnSpPr>
          <p:cNvPr id="215536" name="AutoShape 496"/>
          <p:cNvCxnSpPr>
            <a:cxnSpLocks noChangeShapeType="1"/>
            <a:endCxn id="215533" idx="0"/>
          </p:cNvCxnSpPr>
          <p:nvPr/>
        </p:nvCxnSpPr>
        <p:spPr bwMode="auto">
          <a:xfrm>
            <a:off x="6257925" y="2890838"/>
            <a:ext cx="173038" cy="514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</p:cxnSp>
      <p:cxnSp>
        <p:nvCxnSpPr>
          <p:cNvPr id="215537" name="AutoShape 497"/>
          <p:cNvCxnSpPr>
            <a:cxnSpLocks noChangeShapeType="1"/>
            <a:endCxn id="215534" idx="0"/>
          </p:cNvCxnSpPr>
          <p:nvPr/>
        </p:nvCxnSpPr>
        <p:spPr bwMode="auto">
          <a:xfrm>
            <a:off x="7912100" y="2895600"/>
            <a:ext cx="160338" cy="504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</p:cxnSp>
      <p:sp>
        <p:nvSpPr>
          <p:cNvPr id="215538" name="Freeform 498"/>
          <p:cNvSpPr>
            <a:spLocks/>
          </p:cNvSpPr>
          <p:nvPr/>
        </p:nvSpPr>
        <p:spPr bwMode="auto">
          <a:xfrm>
            <a:off x="4819650" y="3567113"/>
            <a:ext cx="819150" cy="1814512"/>
          </a:xfrm>
          <a:custGeom>
            <a:avLst/>
            <a:gdLst/>
            <a:ahLst/>
            <a:cxnLst>
              <a:cxn ang="0">
                <a:pos x="0" y="1143"/>
              </a:cxn>
              <a:cxn ang="0">
                <a:pos x="180" y="227"/>
              </a:cxn>
              <a:cxn ang="0">
                <a:pos x="516" y="0"/>
              </a:cxn>
            </a:cxnLst>
            <a:rect l="0" t="0" r="r" b="b"/>
            <a:pathLst>
              <a:path w="516" h="1143">
                <a:moveTo>
                  <a:pt x="0" y="1143"/>
                </a:moveTo>
                <a:cubicBezTo>
                  <a:pt x="30" y="991"/>
                  <a:pt x="94" y="418"/>
                  <a:pt x="180" y="227"/>
                </a:cubicBezTo>
                <a:cubicBezTo>
                  <a:pt x="266" y="36"/>
                  <a:pt x="446" y="47"/>
                  <a:pt x="516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39" name="Rectangle 499"/>
          <p:cNvSpPr>
            <a:spLocks noChangeArrowheads="1"/>
          </p:cNvSpPr>
          <p:nvPr/>
        </p:nvSpPr>
        <p:spPr bwMode="auto">
          <a:xfrm>
            <a:off x="4352925" y="3414713"/>
            <a:ext cx="314325" cy="314325"/>
          </a:xfrm>
          <a:prstGeom prst="rect">
            <a:avLst/>
          </a:prstGeom>
          <a:solidFill>
            <a:srgbClr val="FF666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5540" name="Line 500"/>
          <p:cNvSpPr>
            <a:spLocks noChangeShapeType="1"/>
          </p:cNvSpPr>
          <p:nvPr/>
        </p:nvSpPr>
        <p:spPr bwMode="auto">
          <a:xfrm flipV="1">
            <a:off x="4498975" y="3048000"/>
            <a:ext cx="104775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15541" name="Rectangle 501"/>
          <p:cNvSpPr>
            <a:spLocks noChangeArrowheads="1"/>
          </p:cNvSpPr>
          <p:nvPr/>
        </p:nvSpPr>
        <p:spPr bwMode="auto">
          <a:xfrm>
            <a:off x="5975350" y="3414713"/>
            <a:ext cx="314325" cy="314325"/>
          </a:xfrm>
          <a:prstGeom prst="rect">
            <a:avLst/>
          </a:prstGeom>
          <a:solidFill>
            <a:srgbClr val="FF666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5542" name="Line 502"/>
          <p:cNvSpPr>
            <a:spLocks noChangeShapeType="1"/>
          </p:cNvSpPr>
          <p:nvPr/>
        </p:nvSpPr>
        <p:spPr bwMode="auto">
          <a:xfrm flipV="1">
            <a:off x="6113463" y="3038475"/>
            <a:ext cx="93662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15543" name="Rectangle 503"/>
          <p:cNvSpPr>
            <a:spLocks noChangeArrowheads="1"/>
          </p:cNvSpPr>
          <p:nvPr/>
        </p:nvSpPr>
        <p:spPr bwMode="auto">
          <a:xfrm>
            <a:off x="7605713" y="3409950"/>
            <a:ext cx="314325" cy="314325"/>
          </a:xfrm>
          <a:prstGeom prst="rect">
            <a:avLst/>
          </a:prstGeom>
          <a:solidFill>
            <a:srgbClr val="FF666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5544" name="Line 504"/>
          <p:cNvSpPr>
            <a:spLocks noChangeShapeType="1"/>
          </p:cNvSpPr>
          <p:nvPr/>
        </p:nvSpPr>
        <p:spPr bwMode="auto">
          <a:xfrm flipV="1">
            <a:off x="7762875" y="3033713"/>
            <a:ext cx="4445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15545" name="Rectangle 505"/>
          <p:cNvSpPr>
            <a:spLocks noChangeArrowheads="1"/>
          </p:cNvSpPr>
          <p:nvPr/>
        </p:nvSpPr>
        <p:spPr bwMode="auto">
          <a:xfrm>
            <a:off x="4505325" y="5192713"/>
            <a:ext cx="219075" cy="4460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46" name="Freeform 506"/>
          <p:cNvSpPr>
            <a:spLocks/>
          </p:cNvSpPr>
          <p:nvPr/>
        </p:nvSpPr>
        <p:spPr bwMode="auto">
          <a:xfrm>
            <a:off x="4257675" y="3762375"/>
            <a:ext cx="342900" cy="1628775"/>
          </a:xfrm>
          <a:custGeom>
            <a:avLst/>
            <a:gdLst/>
            <a:ahLst/>
            <a:cxnLst>
              <a:cxn ang="0">
                <a:pos x="216" y="1026"/>
              </a:cxn>
              <a:cxn ang="0">
                <a:pos x="60" y="516"/>
              </a:cxn>
              <a:cxn ang="0">
                <a:pos x="42" y="0"/>
              </a:cxn>
            </a:cxnLst>
            <a:rect l="0" t="0" r="r" b="b"/>
            <a:pathLst>
              <a:path w="216" h="1026">
                <a:moveTo>
                  <a:pt x="216" y="1026"/>
                </a:moveTo>
                <a:cubicBezTo>
                  <a:pt x="190" y="941"/>
                  <a:pt x="120" y="744"/>
                  <a:pt x="60" y="516"/>
                </a:cubicBezTo>
                <a:cubicBezTo>
                  <a:pt x="0" y="288"/>
                  <a:pt x="46" y="107"/>
                  <a:pt x="42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47" name="Rectangle 507"/>
          <p:cNvSpPr>
            <a:spLocks noChangeArrowheads="1"/>
          </p:cNvSpPr>
          <p:nvPr/>
        </p:nvSpPr>
        <p:spPr bwMode="auto">
          <a:xfrm>
            <a:off x="4286250" y="5192713"/>
            <a:ext cx="219075" cy="4460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15548" name="AutoShape 508"/>
          <p:cNvCxnSpPr>
            <a:cxnSpLocks noChangeShapeType="1"/>
            <a:endCxn id="215528" idx="1"/>
          </p:cNvCxnSpPr>
          <p:nvPr/>
        </p:nvCxnSpPr>
        <p:spPr bwMode="auto">
          <a:xfrm>
            <a:off x="4386263" y="5405438"/>
            <a:ext cx="157162" cy="5730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</p:cxnSp>
      <p:sp>
        <p:nvSpPr>
          <p:cNvPr id="215549" name="Rectangle 509"/>
          <p:cNvSpPr>
            <a:spLocks noChangeArrowheads="1"/>
          </p:cNvSpPr>
          <p:nvPr/>
        </p:nvSpPr>
        <p:spPr bwMode="auto">
          <a:xfrm>
            <a:off x="4038600" y="3414713"/>
            <a:ext cx="314325" cy="314325"/>
          </a:xfrm>
          <a:prstGeom prst="rect">
            <a:avLst/>
          </a:prstGeom>
          <a:solidFill>
            <a:srgbClr val="FF666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0</a:t>
            </a:r>
          </a:p>
        </p:txBody>
      </p:sp>
      <p:sp>
        <p:nvSpPr>
          <p:cNvPr id="215550" name="Rectangle 510"/>
          <p:cNvSpPr>
            <a:spLocks noChangeArrowheads="1"/>
          </p:cNvSpPr>
          <p:nvPr/>
        </p:nvSpPr>
        <p:spPr bwMode="auto">
          <a:xfrm>
            <a:off x="5661025" y="3414713"/>
            <a:ext cx="314325" cy="314325"/>
          </a:xfrm>
          <a:prstGeom prst="rect">
            <a:avLst/>
          </a:prstGeom>
          <a:solidFill>
            <a:srgbClr val="FF666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1</a:t>
            </a:r>
          </a:p>
        </p:txBody>
      </p:sp>
      <p:sp>
        <p:nvSpPr>
          <p:cNvPr id="215551" name="Rectangle 511"/>
          <p:cNvSpPr>
            <a:spLocks noChangeArrowheads="1"/>
          </p:cNvSpPr>
          <p:nvPr/>
        </p:nvSpPr>
        <p:spPr bwMode="auto">
          <a:xfrm>
            <a:off x="7291388" y="3409950"/>
            <a:ext cx="314325" cy="314325"/>
          </a:xfrm>
          <a:prstGeom prst="rect">
            <a:avLst/>
          </a:prstGeom>
          <a:solidFill>
            <a:srgbClr val="FF666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2</a:t>
            </a:r>
          </a:p>
        </p:txBody>
      </p:sp>
      <p:sp>
        <p:nvSpPr>
          <p:cNvPr id="215567" name="Rectangle 527"/>
          <p:cNvSpPr>
            <a:spLocks noChangeArrowheads="1"/>
          </p:cNvSpPr>
          <p:nvPr/>
        </p:nvSpPr>
        <p:spPr bwMode="auto">
          <a:xfrm>
            <a:off x="7829550" y="5181600"/>
            <a:ext cx="219075" cy="4460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68" name="Rectangle 528"/>
          <p:cNvSpPr>
            <a:spLocks noChangeArrowheads="1"/>
          </p:cNvSpPr>
          <p:nvPr/>
        </p:nvSpPr>
        <p:spPr bwMode="auto">
          <a:xfrm>
            <a:off x="8048625" y="5181600"/>
            <a:ext cx="314325" cy="4460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/>
              <a:t>b</a:t>
            </a:r>
          </a:p>
        </p:txBody>
      </p:sp>
      <p:sp>
        <p:nvSpPr>
          <p:cNvPr id="215569" name="Rectangle 529"/>
          <p:cNvSpPr>
            <a:spLocks noChangeArrowheads="1"/>
          </p:cNvSpPr>
          <p:nvPr/>
        </p:nvSpPr>
        <p:spPr bwMode="auto">
          <a:xfrm>
            <a:off x="7610475" y="5181600"/>
            <a:ext cx="219075" cy="4460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70" name="Rectangle 530"/>
          <p:cNvSpPr>
            <a:spLocks noChangeArrowheads="1"/>
          </p:cNvSpPr>
          <p:nvPr/>
        </p:nvSpPr>
        <p:spPr bwMode="auto">
          <a:xfrm>
            <a:off x="7391400" y="5181600"/>
            <a:ext cx="219075" cy="4460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72" name="Freeform 532"/>
          <p:cNvSpPr>
            <a:spLocks/>
          </p:cNvSpPr>
          <p:nvPr/>
        </p:nvSpPr>
        <p:spPr bwMode="auto">
          <a:xfrm>
            <a:off x="6629400" y="3581400"/>
            <a:ext cx="1104900" cy="1809750"/>
          </a:xfrm>
          <a:custGeom>
            <a:avLst/>
            <a:gdLst/>
            <a:ahLst/>
            <a:cxnLst>
              <a:cxn ang="0">
                <a:pos x="696" y="1140"/>
              </a:cxn>
              <a:cxn ang="0">
                <a:pos x="390" y="312"/>
              </a:cxn>
              <a:cxn ang="0">
                <a:pos x="0" y="0"/>
              </a:cxn>
            </a:cxnLst>
            <a:rect l="0" t="0" r="r" b="b"/>
            <a:pathLst>
              <a:path w="696" h="1140">
                <a:moveTo>
                  <a:pt x="696" y="1140"/>
                </a:moveTo>
                <a:cubicBezTo>
                  <a:pt x="645" y="1002"/>
                  <a:pt x="516" y="516"/>
                  <a:pt x="390" y="312"/>
                </a:cubicBezTo>
                <a:cubicBezTo>
                  <a:pt x="264" y="108"/>
                  <a:pt x="81" y="65"/>
                  <a:pt x="0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73" name="Freeform 533"/>
          <p:cNvSpPr>
            <a:spLocks/>
          </p:cNvSpPr>
          <p:nvPr/>
        </p:nvSpPr>
        <p:spPr bwMode="auto">
          <a:xfrm>
            <a:off x="7934325" y="3729038"/>
            <a:ext cx="311150" cy="1652587"/>
          </a:xfrm>
          <a:custGeom>
            <a:avLst/>
            <a:gdLst/>
            <a:ahLst/>
            <a:cxnLst>
              <a:cxn ang="0">
                <a:pos x="0" y="1041"/>
              </a:cxn>
              <a:cxn ang="0">
                <a:pos x="180" y="429"/>
              </a:cxn>
              <a:cxn ang="0">
                <a:pos x="96" y="0"/>
              </a:cxn>
            </a:cxnLst>
            <a:rect l="0" t="0" r="r" b="b"/>
            <a:pathLst>
              <a:path w="196" h="1041">
                <a:moveTo>
                  <a:pt x="0" y="1041"/>
                </a:moveTo>
                <a:cubicBezTo>
                  <a:pt x="30" y="939"/>
                  <a:pt x="164" y="602"/>
                  <a:pt x="180" y="429"/>
                </a:cubicBezTo>
                <a:cubicBezTo>
                  <a:pt x="196" y="256"/>
                  <a:pt x="113" y="89"/>
                  <a:pt x="96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15574" name="AutoShape 534"/>
          <p:cNvCxnSpPr>
            <a:cxnSpLocks noChangeShapeType="1"/>
          </p:cNvCxnSpPr>
          <p:nvPr/>
        </p:nvCxnSpPr>
        <p:spPr bwMode="auto">
          <a:xfrm>
            <a:off x="7489825" y="5405438"/>
            <a:ext cx="114300" cy="5730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</p:cxnSp>
      <p:sp>
        <p:nvSpPr>
          <p:cNvPr id="215723" name="Freeform 683"/>
          <p:cNvSpPr>
            <a:spLocks/>
          </p:cNvSpPr>
          <p:nvPr/>
        </p:nvSpPr>
        <p:spPr bwMode="auto">
          <a:xfrm>
            <a:off x="5105400" y="4832350"/>
            <a:ext cx="838200" cy="349250"/>
          </a:xfrm>
          <a:custGeom>
            <a:avLst/>
            <a:gdLst/>
            <a:ahLst/>
            <a:cxnLst>
              <a:cxn ang="0">
                <a:pos x="528" y="124"/>
              </a:cxn>
              <a:cxn ang="0">
                <a:pos x="186" y="16"/>
              </a:cxn>
              <a:cxn ang="0">
                <a:pos x="0" y="220"/>
              </a:cxn>
            </a:cxnLst>
            <a:rect l="0" t="0" r="r" b="b"/>
            <a:pathLst>
              <a:path w="528" h="220">
                <a:moveTo>
                  <a:pt x="528" y="124"/>
                </a:moveTo>
                <a:cubicBezTo>
                  <a:pt x="471" y="106"/>
                  <a:pt x="274" y="0"/>
                  <a:pt x="186" y="16"/>
                </a:cubicBezTo>
                <a:cubicBezTo>
                  <a:pt x="98" y="32"/>
                  <a:pt x="39" y="178"/>
                  <a:pt x="0" y="220"/>
                </a:cubicBezTo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724" name="Freeform 684"/>
          <p:cNvSpPr>
            <a:spLocks/>
          </p:cNvSpPr>
          <p:nvPr/>
        </p:nvSpPr>
        <p:spPr bwMode="auto">
          <a:xfrm>
            <a:off x="4953000" y="3956050"/>
            <a:ext cx="1371600" cy="1216025"/>
          </a:xfrm>
          <a:custGeom>
            <a:avLst/>
            <a:gdLst/>
            <a:ahLst/>
            <a:cxnLst>
              <a:cxn ang="0">
                <a:pos x="864" y="452"/>
              </a:cxn>
              <a:cxn ang="0">
                <a:pos x="570" y="22"/>
              </a:cxn>
              <a:cxn ang="0">
                <a:pos x="168" y="322"/>
              </a:cxn>
              <a:cxn ang="0">
                <a:pos x="0" y="766"/>
              </a:cxn>
            </a:cxnLst>
            <a:rect l="0" t="0" r="r" b="b"/>
            <a:pathLst>
              <a:path w="864" h="766">
                <a:moveTo>
                  <a:pt x="864" y="452"/>
                </a:moveTo>
                <a:cubicBezTo>
                  <a:pt x="815" y="380"/>
                  <a:pt x="686" y="44"/>
                  <a:pt x="570" y="22"/>
                </a:cubicBezTo>
                <a:cubicBezTo>
                  <a:pt x="454" y="0"/>
                  <a:pt x="263" y="198"/>
                  <a:pt x="168" y="322"/>
                </a:cubicBezTo>
                <a:cubicBezTo>
                  <a:pt x="73" y="446"/>
                  <a:pt x="35" y="674"/>
                  <a:pt x="0" y="766"/>
                </a:cubicBezTo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725" name="Freeform 685"/>
          <p:cNvSpPr>
            <a:spLocks/>
          </p:cNvSpPr>
          <p:nvPr/>
        </p:nvSpPr>
        <p:spPr bwMode="auto">
          <a:xfrm>
            <a:off x="6810375" y="4884738"/>
            <a:ext cx="647700" cy="296862"/>
          </a:xfrm>
          <a:custGeom>
            <a:avLst/>
            <a:gdLst/>
            <a:ahLst/>
            <a:cxnLst>
              <a:cxn ang="0">
                <a:pos x="0" y="143"/>
              </a:cxn>
              <a:cxn ang="0">
                <a:pos x="270" y="7"/>
              </a:cxn>
              <a:cxn ang="0">
                <a:pos x="408" y="187"/>
              </a:cxn>
            </a:cxnLst>
            <a:rect l="0" t="0" r="r" b="b"/>
            <a:pathLst>
              <a:path w="408" h="187">
                <a:moveTo>
                  <a:pt x="0" y="143"/>
                </a:moveTo>
                <a:cubicBezTo>
                  <a:pt x="45" y="120"/>
                  <a:pt x="202" y="0"/>
                  <a:pt x="270" y="7"/>
                </a:cubicBezTo>
                <a:cubicBezTo>
                  <a:pt x="338" y="14"/>
                  <a:pt x="379" y="150"/>
                  <a:pt x="408" y="187"/>
                </a:cubicBezTo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726" name="Freeform 686"/>
          <p:cNvSpPr>
            <a:spLocks/>
          </p:cNvSpPr>
          <p:nvPr/>
        </p:nvSpPr>
        <p:spPr bwMode="auto">
          <a:xfrm>
            <a:off x="6391275" y="5448300"/>
            <a:ext cx="981075" cy="482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8" y="300"/>
              </a:cxn>
              <a:cxn ang="0">
                <a:pos x="618" y="24"/>
              </a:cxn>
            </a:cxnLst>
            <a:rect l="0" t="0" r="r" b="b"/>
            <a:pathLst>
              <a:path w="618" h="304">
                <a:moveTo>
                  <a:pt x="0" y="0"/>
                </a:moveTo>
                <a:cubicBezTo>
                  <a:pt x="33" y="49"/>
                  <a:pt x="95" y="296"/>
                  <a:pt x="198" y="300"/>
                </a:cubicBezTo>
                <a:cubicBezTo>
                  <a:pt x="301" y="304"/>
                  <a:pt x="531" y="81"/>
                  <a:pt x="618" y="24"/>
                </a:cubicBezTo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48897"/>
            <a:ext cx="7772400" cy="1143000"/>
          </a:xfrm>
        </p:spPr>
        <p:txBody>
          <a:bodyPr/>
          <a:lstStyle/>
          <a:p>
            <a:r>
              <a:rPr lang="en-US" sz="2800" dirty="0"/>
              <a:t>Asymptotic </a:t>
            </a:r>
            <a:r>
              <a:rPr lang="en-US" sz="2800" dirty="0" smtClean="0"/>
              <a:t>Performance </a:t>
            </a:r>
            <a:br>
              <a:rPr lang="en-US" sz="2800" dirty="0" smtClean="0"/>
            </a:br>
            <a:r>
              <a:rPr lang="en-US" sz="2800" dirty="0" smtClean="0"/>
              <a:t>(assuming collections V and E represented as doubly-linked lists)</a:t>
            </a:r>
            <a:endParaRPr lang="en-US" sz="2800" dirty="0"/>
          </a:p>
        </p:txBody>
      </p:sp>
      <p:graphicFrame>
        <p:nvGraphicFramePr>
          <p:cNvPr id="216215" name="Group 151"/>
          <p:cNvGraphicFramePr>
            <a:graphicFrameLocks noGrp="1"/>
          </p:cNvGraphicFramePr>
          <p:nvPr>
            <p:ph type="tbl" idx="1"/>
          </p:nvPr>
        </p:nvGraphicFramePr>
        <p:xfrm>
          <a:off x="254000" y="1600200"/>
          <a:ext cx="8509000" cy="4572762"/>
        </p:xfrm>
        <a:graphic>
          <a:graphicData uri="http://schemas.openxmlformats.org/drawingml/2006/table">
            <a:tbl>
              <a:tblPr/>
              <a:tblGrid>
                <a:gridCol w="2919856"/>
                <a:gridCol w="1126627"/>
                <a:gridCol w="2744354"/>
                <a:gridCol w="1718163"/>
              </a:tblGrid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Blip>
                          <a:blip r:embed="rId2"/>
                        </a:buBlip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 |V|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5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5" charset="0"/>
                        </a:rPr>
                        <a:t>vertices,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5" charset="0"/>
                        </a:rPr>
                        <a:t> </a:t>
                      </a: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|E|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5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5" charset="0"/>
                        </a:rPr>
                        <a:t>edges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Blip>
                          <a:blip r:embed="rId2"/>
                        </a:buBlip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5" charset="0"/>
                        </a:rPr>
                        <a:t> no parallel edges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Blip>
                          <a:blip r:embed="rId2"/>
                        </a:buBlip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5" charset="0"/>
                        </a:rPr>
                        <a:t> no self-loops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Blip>
                          <a:blip r:embed="rId2"/>
                        </a:buBlip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5" charset="0"/>
                        </a:rPr>
                        <a:t> Bounds are “big-Oh”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5" charset="0"/>
                        </a:rPr>
                        <a:t>Edge</a:t>
                      </a:r>
                      <a:b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5" charset="0"/>
                        </a:rPr>
                      </a:b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5" charset="0"/>
                        </a:rPr>
                        <a:t>List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5" charset="0"/>
                        </a:rPr>
                        <a:t>Adjacency</a:t>
                      </a:r>
                      <a:b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5" charset="0"/>
                        </a:rPr>
                      </a:b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5" charset="0"/>
                        </a:rPr>
                        <a:t>List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5" charset="0"/>
                        </a:rPr>
                        <a:t>Adjacency Matrix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5" charset="0"/>
                        </a:rPr>
                        <a:t>Space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|V|+|E|</a:t>
                      </a:r>
                      <a:endParaRPr kumimoji="0" 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35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|V|+|E|</a:t>
                      </a:r>
                      <a:endParaRPr kumimoji="0" 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35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|V|</a:t>
                      </a:r>
                      <a:r>
                        <a:rPr kumimoji="0" lang="en-US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2</a:t>
                      </a:r>
                      <a:endParaRPr kumimoji="0" lang="en-US" sz="24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35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5" charset="0"/>
                        </a:rPr>
                        <a:t>incidentEdges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5" charset="0"/>
                        </a:rPr>
                        <a:t>(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v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5" charset="0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|E|</a:t>
                      </a:r>
                      <a:endParaRPr kumimoji="0" 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35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deg(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v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|V|</a:t>
                      </a:r>
                      <a:endParaRPr kumimoji="0" 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35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5" charset="0"/>
                        </a:rPr>
                        <a:t>areAdjacent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5" charset="0"/>
                        </a:rPr>
                        <a:t>(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v, w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5" charset="0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|E|</a:t>
                      </a:r>
                      <a:endParaRPr kumimoji="0" 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35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min(deg(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v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), deg(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w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))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5" charset="0"/>
                        </a:rPr>
                        <a:t>insertVertex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5" charset="0"/>
                        </a:rPr>
                        <a:t>(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o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5" charset="0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|V|</a:t>
                      </a:r>
                      <a:r>
                        <a:rPr kumimoji="0" lang="en-US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2</a:t>
                      </a:r>
                      <a:endParaRPr kumimoji="0" lang="en-US" sz="24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35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5" charset="0"/>
                        </a:rPr>
                        <a:t>insertEdge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5" charset="0"/>
                        </a:rPr>
                        <a:t>(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v, w, o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5" charset="0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5" charset="0"/>
                        </a:rPr>
                        <a:t>removeVertex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5" charset="0"/>
                        </a:rPr>
                        <a:t>(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v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5" charset="0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|E|</a:t>
                      </a:r>
                      <a:endParaRPr kumimoji="0" 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35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deg(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v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|V|</a:t>
                      </a:r>
                      <a:r>
                        <a:rPr kumimoji="0" lang="en-US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2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5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5" charset="0"/>
                        </a:rPr>
                        <a:t>removeEdge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5" charset="0"/>
                        </a:rPr>
                        <a:t>(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e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5" charset="0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3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35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</a:p>
          <a:p>
            <a:r>
              <a:rPr lang="en-US" dirty="0" smtClean="0"/>
              <a:t>Graph ADT</a:t>
            </a:r>
          </a:p>
          <a:p>
            <a:r>
              <a:rPr lang="en-US" dirty="0" smtClean="0"/>
              <a:t>Implementations</a:t>
            </a:r>
          </a:p>
        </p:txBody>
      </p:sp>
    </p:spTree>
    <p:extLst>
      <p:ext uri="{BB962C8B-B14F-4D97-AF65-F5344CB8AC3E}">
        <p14:creationId xmlns:p14="http://schemas.microsoft.com/office/powerpoint/2010/main" val="325252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</a:p>
          <a:p>
            <a:r>
              <a:rPr lang="en-US" dirty="0" smtClean="0"/>
              <a:t>Graph ADT</a:t>
            </a:r>
          </a:p>
          <a:p>
            <a:r>
              <a:rPr lang="en-US" dirty="0" smtClean="0"/>
              <a:t>Implementations</a:t>
            </a:r>
          </a:p>
        </p:txBody>
      </p:sp>
    </p:spTree>
    <p:extLst>
      <p:ext uri="{BB962C8B-B14F-4D97-AF65-F5344CB8AC3E}">
        <p14:creationId xmlns:p14="http://schemas.microsoft.com/office/powerpoint/2010/main" val="329184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800000"/>
                </a:solidFill>
              </a:rPr>
              <a:t>Definitions</a:t>
            </a:r>
          </a:p>
          <a:p>
            <a:r>
              <a:rPr lang="en-US" dirty="0" smtClean="0"/>
              <a:t>Graph ADT</a:t>
            </a:r>
          </a:p>
          <a:p>
            <a:r>
              <a:rPr lang="en-US" dirty="0" smtClean="0"/>
              <a:t>Implementations</a:t>
            </a:r>
          </a:p>
        </p:txBody>
      </p:sp>
    </p:spTree>
    <p:extLst>
      <p:ext uri="{BB962C8B-B14F-4D97-AF65-F5344CB8AC3E}">
        <p14:creationId xmlns:p14="http://schemas.microsoft.com/office/powerpoint/2010/main" val="325252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077200" cy="732660"/>
          </a:xfrm>
        </p:spPr>
        <p:txBody>
          <a:bodyPr/>
          <a:lstStyle/>
          <a:p>
            <a:r>
              <a:rPr lang="en-US" dirty="0"/>
              <a:t>Edge Types</a:t>
            </a:r>
          </a:p>
        </p:txBody>
      </p:sp>
      <p:sp>
        <p:nvSpPr>
          <p:cNvPr id="2099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732660"/>
            <a:ext cx="44196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Directed edge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ordered pair of vertices</a:t>
            </a:r>
            <a:r>
              <a:rPr lang="en-US" sz="1800" dirty="0">
                <a:latin typeface="Times New Roman" pitchFamily="35" charset="0"/>
              </a:rPr>
              <a:t> (</a:t>
            </a:r>
            <a:r>
              <a:rPr lang="en-US" sz="1800" b="1" i="1" dirty="0" err="1">
                <a:latin typeface="Times New Roman" pitchFamily="35" charset="0"/>
              </a:rPr>
              <a:t>u</a:t>
            </a:r>
            <a:r>
              <a:rPr lang="en-US" sz="1800" dirty="0" err="1">
                <a:latin typeface="Times New Roman" pitchFamily="35" charset="0"/>
              </a:rPr>
              <a:t>,</a:t>
            </a:r>
            <a:r>
              <a:rPr lang="en-US" sz="1800" b="1" i="1" dirty="0" err="1">
                <a:latin typeface="Times New Roman" pitchFamily="35" charset="0"/>
              </a:rPr>
              <a:t>v</a:t>
            </a:r>
            <a:r>
              <a:rPr lang="en-US" sz="1800" dirty="0">
                <a:latin typeface="Times New Roman" pitchFamily="35" charset="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first vertex </a:t>
            </a:r>
            <a:r>
              <a:rPr lang="en-US" sz="1800" b="1" i="1" dirty="0" err="1">
                <a:latin typeface="Times New Roman" pitchFamily="35" charset="0"/>
              </a:rPr>
              <a:t>u</a:t>
            </a:r>
            <a:r>
              <a:rPr lang="en-US" sz="1800" dirty="0"/>
              <a:t> is the origin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second vertex </a:t>
            </a:r>
            <a:r>
              <a:rPr lang="en-US" sz="1800" b="1" i="1" dirty="0" err="1">
                <a:latin typeface="Times New Roman" pitchFamily="35" charset="0"/>
              </a:rPr>
              <a:t>v</a:t>
            </a:r>
            <a:r>
              <a:rPr lang="en-US" sz="1800" dirty="0"/>
              <a:t> is the destination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e.g., a flight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Undirected edge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unordered pair of vertices</a:t>
            </a:r>
            <a:r>
              <a:rPr lang="en-US" sz="1800" dirty="0">
                <a:latin typeface="Times New Roman" pitchFamily="35" charset="0"/>
              </a:rPr>
              <a:t> (</a:t>
            </a:r>
            <a:r>
              <a:rPr lang="en-US" sz="1800" b="1" i="1" dirty="0" err="1">
                <a:latin typeface="Times New Roman" pitchFamily="35" charset="0"/>
              </a:rPr>
              <a:t>u</a:t>
            </a:r>
            <a:r>
              <a:rPr lang="en-US" sz="1800" dirty="0" err="1">
                <a:latin typeface="Times New Roman" pitchFamily="35" charset="0"/>
              </a:rPr>
              <a:t>,</a:t>
            </a:r>
            <a:r>
              <a:rPr lang="en-US" sz="1800" b="1" i="1" dirty="0" err="1">
                <a:latin typeface="Times New Roman" pitchFamily="35" charset="0"/>
              </a:rPr>
              <a:t>v</a:t>
            </a:r>
            <a:r>
              <a:rPr lang="en-US" sz="1800" dirty="0">
                <a:latin typeface="Times New Roman" pitchFamily="35" charset="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e.g., a flight route</a:t>
            </a:r>
            <a:endParaRPr lang="en-US" sz="1800" dirty="0">
              <a:latin typeface="Times New Roman" pitchFamily="35" charset="0"/>
            </a:endParaRPr>
          </a:p>
          <a:p>
            <a:pPr>
              <a:lnSpc>
                <a:spcPct val="90000"/>
              </a:lnSpc>
            </a:pPr>
            <a:r>
              <a:rPr lang="en-US" sz="2000" dirty="0"/>
              <a:t>Directed </a:t>
            </a:r>
            <a:r>
              <a:rPr lang="en-US" sz="2000" dirty="0" smtClean="0"/>
              <a:t>graph (Digraph)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all the edges are directed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e.g., route network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Undirected graph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all the edges are undirected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e.g., flight network</a:t>
            </a:r>
          </a:p>
        </p:txBody>
      </p:sp>
      <p:sp>
        <p:nvSpPr>
          <p:cNvPr id="209924" name="Oval 4"/>
          <p:cNvSpPr>
            <a:spLocks noChangeArrowheads="1"/>
          </p:cNvSpPr>
          <p:nvPr/>
        </p:nvSpPr>
        <p:spPr bwMode="auto">
          <a:xfrm>
            <a:off x="5257800" y="2200275"/>
            <a:ext cx="936625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FBEFD2"/>
                </a:solidFill>
              </a:rPr>
              <a:t>ORD</a:t>
            </a:r>
          </a:p>
        </p:txBody>
      </p:sp>
      <p:sp>
        <p:nvSpPr>
          <p:cNvPr id="209925" name="Oval 5"/>
          <p:cNvSpPr>
            <a:spLocks noChangeArrowheads="1"/>
          </p:cNvSpPr>
          <p:nvPr/>
        </p:nvSpPr>
        <p:spPr bwMode="auto">
          <a:xfrm>
            <a:off x="7750175" y="2200275"/>
            <a:ext cx="936625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FBEFD2"/>
                </a:solidFill>
              </a:rPr>
              <a:t>PVD</a:t>
            </a:r>
          </a:p>
        </p:txBody>
      </p:sp>
      <p:cxnSp>
        <p:nvCxnSpPr>
          <p:cNvPr id="209927" name="AutoShape 7"/>
          <p:cNvCxnSpPr>
            <a:cxnSpLocks noChangeShapeType="1"/>
            <a:stCxn id="209924" idx="6"/>
            <a:endCxn id="209925" idx="2"/>
          </p:cNvCxnSpPr>
          <p:nvPr/>
        </p:nvCxnSpPr>
        <p:spPr bwMode="auto">
          <a:xfrm>
            <a:off x="6203950" y="2428875"/>
            <a:ext cx="153670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09928" name="Text Box 8"/>
          <p:cNvSpPr txBox="1">
            <a:spLocks noChangeArrowheads="1"/>
          </p:cNvSpPr>
          <p:nvPr/>
        </p:nvSpPr>
        <p:spPr bwMode="auto">
          <a:xfrm>
            <a:off x="6410325" y="1815242"/>
            <a:ext cx="1987550" cy="8223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/>
              <a:t>flight</a:t>
            </a:r>
          </a:p>
          <a:p>
            <a:r>
              <a:rPr lang="en-US" dirty="0"/>
              <a:t>AA 1206</a:t>
            </a:r>
          </a:p>
        </p:txBody>
      </p:sp>
      <p:sp>
        <p:nvSpPr>
          <p:cNvPr id="209929" name="Oval 9"/>
          <p:cNvSpPr>
            <a:spLocks noChangeArrowheads="1"/>
          </p:cNvSpPr>
          <p:nvPr/>
        </p:nvSpPr>
        <p:spPr bwMode="auto">
          <a:xfrm>
            <a:off x="5267325" y="3536950"/>
            <a:ext cx="936625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FBEFD2"/>
                </a:solidFill>
              </a:rPr>
              <a:t>ORD</a:t>
            </a:r>
          </a:p>
        </p:txBody>
      </p:sp>
      <p:sp>
        <p:nvSpPr>
          <p:cNvPr id="209930" name="Oval 10"/>
          <p:cNvSpPr>
            <a:spLocks noChangeArrowheads="1"/>
          </p:cNvSpPr>
          <p:nvPr/>
        </p:nvSpPr>
        <p:spPr bwMode="auto">
          <a:xfrm>
            <a:off x="7759700" y="3536950"/>
            <a:ext cx="936625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FBEFD2"/>
                </a:solidFill>
              </a:rPr>
              <a:t>PVD</a:t>
            </a:r>
          </a:p>
        </p:txBody>
      </p:sp>
      <p:cxnSp>
        <p:nvCxnSpPr>
          <p:cNvPr id="209931" name="AutoShape 11"/>
          <p:cNvCxnSpPr>
            <a:cxnSpLocks noChangeShapeType="1"/>
            <a:stCxn id="209929" idx="6"/>
            <a:endCxn id="209930" idx="2"/>
          </p:cNvCxnSpPr>
          <p:nvPr/>
        </p:nvCxnSpPr>
        <p:spPr bwMode="auto">
          <a:xfrm>
            <a:off x="6213475" y="3765550"/>
            <a:ext cx="153670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09932" name="Text Box 12"/>
          <p:cNvSpPr txBox="1">
            <a:spLocks noChangeArrowheads="1"/>
          </p:cNvSpPr>
          <p:nvPr/>
        </p:nvSpPr>
        <p:spPr bwMode="auto">
          <a:xfrm>
            <a:off x="6527800" y="3089154"/>
            <a:ext cx="876300" cy="8223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849</a:t>
            </a:r>
          </a:p>
          <a:p>
            <a:r>
              <a:rPr lang="en-US"/>
              <a:t>miles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Vertices and Edges</a:t>
            </a:r>
            <a:endParaRPr lang="en-US" dirty="0"/>
          </a:p>
        </p:txBody>
      </p:sp>
      <p:sp>
        <p:nvSpPr>
          <p:cNvPr id="2058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934244"/>
            <a:ext cx="4048125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End vertices (or endpoints) of an edge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U and V are the endpoints of a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Edges incident on a vertex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a, </a:t>
            </a:r>
            <a:r>
              <a:rPr lang="en-US" sz="1800" dirty="0" err="1"/>
              <a:t>d</a:t>
            </a:r>
            <a:r>
              <a:rPr lang="en-US" sz="1800" dirty="0"/>
              <a:t>, and </a:t>
            </a:r>
            <a:r>
              <a:rPr lang="en-US" sz="1800" dirty="0" err="1"/>
              <a:t>b</a:t>
            </a:r>
            <a:r>
              <a:rPr lang="en-US" sz="1800" dirty="0"/>
              <a:t> are incident on V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Adjacent vertices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U and V are adjacent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Degree of a vertex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X has degree 5 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Parallel edges</a:t>
            </a:r>
          </a:p>
          <a:p>
            <a:pPr lvl="1">
              <a:lnSpc>
                <a:spcPct val="90000"/>
              </a:lnSpc>
            </a:pPr>
            <a:r>
              <a:rPr lang="en-US" sz="1800" dirty="0" err="1"/>
              <a:t>h</a:t>
            </a:r>
            <a:r>
              <a:rPr lang="en-US" sz="1800" dirty="0"/>
              <a:t> and </a:t>
            </a:r>
            <a:r>
              <a:rPr lang="en-US" sz="1800" dirty="0" err="1"/>
              <a:t>i</a:t>
            </a:r>
            <a:r>
              <a:rPr lang="en-US" sz="1800" dirty="0"/>
              <a:t> are parallel edges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Self-loop</a:t>
            </a:r>
          </a:p>
          <a:p>
            <a:pPr lvl="1">
              <a:lnSpc>
                <a:spcPct val="90000"/>
              </a:lnSpc>
            </a:pPr>
            <a:r>
              <a:rPr lang="en-US" sz="1800" dirty="0" err="1"/>
              <a:t>j</a:t>
            </a:r>
            <a:r>
              <a:rPr lang="en-US" sz="1800" dirty="0"/>
              <a:t> is a self-loop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 rot="21600000">
            <a:off x="4576763" y="2208213"/>
            <a:ext cx="4197350" cy="3200400"/>
            <a:chOff x="2808" y="1104"/>
            <a:chExt cx="2644" cy="2016"/>
          </a:xfrm>
        </p:grpSpPr>
        <p:sp>
          <p:nvSpPr>
            <p:cNvPr id="205828" name="Oval 4"/>
            <p:cNvSpPr>
              <a:spLocks noChangeArrowheads="1"/>
            </p:cNvSpPr>
            <p:nvPr/>
          </p:nvSpPr>
          <p:spPr bwMode="auto">
            <a:xfrm>
              <a:off x="3960" y="1680"/>
              <a:ext cx="288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>
                  <a:solidFill>
                    <a:srgbClr val="FBEFD2"/>
                  </a:solidFill>
                </a:rPr>
                <a:t>X</a:t>
              </a:r>
            </a:p>
          </p:txBody>
        </p:sp>
        <p:sp>
          <p:nvSpPr>
            <p:cNvPr id="205829" name="Oval 5"/>
            <p:cNvSpPr>
              <a:spLocks noChangeArrowheads="1"/>
            </p:cNvSpPr>
            <p:nvPr/>
          </p:nvSpPr>
          <p:spPr bwMode="auto">
            <a:xfrm>
              <a:off x="2808" y="1680"/>
              <a:ext cx="288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>
                  <a:solidFill>
                    <a:srgbClr val="FBEFD2"/>
                  </a:solidFill>
                </a:rPr>
                <a:t>U</a:t>
              </a:r>
            </a:p>
          </p:txBody>
        </p:sp>
        <p:sp>
          <p:nvSpPr>
            <p:cNvPr id="205830" name="Oval 6"/>
            <p:cNvSpPr>
              <a:spLocks noChangeArrowheads="1"/>
            </p:cNvSpPr>
            <p:nvPr/>
          </p:nvSpPr>
          <p:spPr bwMode="auto">
            <a:xfrm>
              <a:off x="3384" y="1104"/>
              <a:ext cx="288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>
                  <a:solidFill>
                    <a:srgbClr val="FBEFD2"/>
                  </a:solidFill>
                </a:rPr>
                <a:t>V</a:t>
              </a:r>
            </a:p>
          </p:txBody>
        </p:sp>
        <p:sp>
          <p:nvSpPr>
            <p:cNvPr id="205831" name="Oval 7"/>
            <p:cNvSpPr>
              <a:spLocks noChangeArrowheads="1"/>
            </p:cNvSpPr>
            <p:nvPr/>
          </p:nvSpPr>
          <p:spPr bwMode="auto">
            <a:xfrm>
              <a:off x="3384" y="2256"/>
              <a:ext cx="288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>
                  <a:solidFill>
                    <a:srgbClr val="FBEFD2"/>
                  </a:solidFill>
                </a:rPr>
                <a:t>W</a:t>
              </a:r>
            </a:p>
          </p:txBody>
        </p:sp>
        <p:sp>
          <p:nvSpPr>
            <p:cNvPr id="205832" name="Oval 8"/>
            <p:cNvSpPr>
              <a:spLocks noChangeArrowheads="1"/>
            </p:cNvSpPr>
            <p:nvPr/>
          </p:nvSpPr>
          <p:spPr bwMode="auto">
            <a:xfrm>
              <a:off x="4728" y="1680"/>
              <a:ext cx="288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>
                  <a:solidFill>
                    <a:srgbClr val="FBEFD2"/>
                  </a:solidFill>
                </a:rPr>
                <a:t>Z</a:t>
              </a:r>
            </a:p>
          </p:txBody>
        </p:sp>
        <p:cxnSp>
          <p:nvCxnSpPr>
            <p:cNvPr id="205833" name="AutoShape 9"/>
            <p:cNvCxnSpPr>
              <a:cxnSpLocks noChangeShapeType="1"/>
              <a:stCxn id="205830" idx="3"/>
              <a:endCxn id="205829" idx="7"/>
            </p:cNvCxnSpPr>
            <p:nvPr/>
          </p:nvCxnSpPr>
          <p:spPr bwMode="auto">
            <a:xfrm flipH="1">
              <a:off x="3054" y="1356"/>
              <a:ext cx="372" cy="36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05834" name="AutoShape 10"/>
            <p:cNvCxnSpPr>
              <a:cxnSpLocks noChangeShapeType="1"/>
              <a:stCxn id="205831" idx="1"/>
              <a:endCxn id="205829" idx="5"/>
            </p:cNvCxnSpPr>
            <p:nvPr/>
          </p:nvCxnSpPr>
          <p:spPr bwMode="auto">
            <a:xfrm flipH="1" flipV="1">
              <a:off x="3054" y="1932"/>
              <a:ext cx="372" cy="36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05835" name="AutoShape 11"/>
            <p:cNvCxnSpPr>
              <a:cxnSpLocks noChangeShapeType="1"/>
              <a:stCxn id="205831" idx="7"/>
              <a:endCxn id="205828" idx="3"/>
            </p:cNvCxnSpPr>
            <p:nvPr/>
          </p:nvCxnSpPr>
          <p:spPr bwMode="auto">
            <a:xfrm flipV="1">
              <a:off x="3630" y="1932"/>
              <a:ext cx="372" cy="36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05837" name="AutoShape 13"/>
            <p:cNvCxnSpPr>
              <a:cxnSpLocks noChangeShapeType="1"/>
              <a:stCxn id="205830" idx="5"/>
              <a:endCxn id="205828" idx="1"/>
            </p:cNvCxnSpPr>
            <p:nvPr/>
          </p:nvCxnSpPr>
          <p:spPr bwMode="auto">
            <a:xfrm>
              <a:off x="3630" y="1356"/>
              <a:ext cx="372" cy="36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05838" name="AutoShape 14"/>
            <p:cNvCxnSpPr>
              <a:cxnSpLocks noChangeShapeType="1"/>
              <a:stCxn id="205830" idx="4"/>
              <a:endCxn id="205831" idx="0"/>
            </p:cNvCxnSpPr>
            <p:nvPr/>
          </p:nvCxnSpPr>
          <p:spPr bwMode="auto">
            <a:xfrm>
              <a:off x="3528" y="1398"/>
              <a:ext cx="0" cy="85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205839" name="Oval 15"/>
            <p:cNvSpPr>
              <a:spLocks noChangeArrowheads="1"/>
            </p:cNvSpPr>
            <p:nvPr/>
          </p:nvSpPr>
          <p:spPr bwMode="auto">
            <a:xfrm>
              <a:off x="3966" y="2832"/>
              <a:ext cx="288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>
                  <a:solidFill>
                    <a:srgbClr val="FBEFD2"/>
                  </a:solidFill>
                </a:rPr>
                <a:t>Y</a:t>
              </a:r>
            </a:p>
          </p:txBody>
        </p:sp>
        <p:cxnSp>
          <p:nvCxnSpPr>
            <p:cNvPr id="205840" name="AutoShape 16"/>
            <p:cNvCxnSpPr>
              <a:cxnSpLocks noChangeShapeType="1"/>
              <a:stCxn id="205831" idx="5"/>
              <a:endCxn id="205839" idx="1"/>
            </p:cNvCxnSpPr>
            <p:nvPr/>
          </p:nvCxnSpPr>
          <p:spPr bwMode="auto">
            <a:xfrm>
              <a:off x="3630" y="2508"/>
              <a:ext cx="378" cy="36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05841" name="AutoShape 17"/>
            <p:cNvCxnSpPr>
              <a:cxnSpLocks noChangeShapeType="1"/>
              <a:stCxn id="205828" idx="4"/>
              <a:endCxn id="205839" idx="0"/>
            </p:cNvCxnSpPr>
            <p:nvPr/>
          </p:nvCxnSpPr>
          <p:spPr bwMode="auto">
            <a:xfrm>
              <a:off x="4104" y="1974"/>
              <a:ext cx="6" cy="85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205842" name="Text Box 18"/>
            <p:cNvSpPr txBox="1">
              <a:spLocks noChangeArrowheads="1"/>
            </p:cNvSpPr>
            <p:nvPr/>
          </p:nvSpPr>
          <p:spPr bwMode="auto">
            <a:xfrm>
              <a:off x="3054" y="1254"/>
              <a:ext cx="217" cy="2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05843" name="Text Box 19"/>
            <p:cNvSpPr txBox="1">
              <a:spLocks noChangeArrowheads="1"/>
            </p:cNvSpPr>
            <p:nvPr/>
          </p:nvSpPr>
          <p:spPr bwMode="auto">
            <a:xfrm>
              <a:off x="3046" y="1974"/>
              <a:ext cx="205" cy="2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205844" name="Text Box 20"/>
            <p:cNvSpPr txBox="1">
              <a:spLocks noChangeArrowheads="1"/>
            </p:cNvSpPr>
            <p:nvPr/>
          </p:nvSpPr>
          <p:spPr bwMode="auto">
            <a:xfrm>
              <a:off x="3786" y="1254"/>
              <a:ext cx="222" cy="2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205845" name="Text Box 21"/>
            <p:cNvSpPr txBox="1">
              <a:spLocks noChangeArrowheads="1"/>
            </p:cNvSpPr>
            <p:nvPr/>
          </p:nvSpPr>
          <p:spPr bwMode="auto">
            <a:xfrm>
              <a:off x="3789" y="2004"/>
              <a:ext cx="217" cy="2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e</a:t>
              </a:r>
            </a:p>
          </p:txBody>
        </p:sp>
        <p:sp>
          <p:nvSpPr>
            <p:cNvPr id="205846" name="Text Box 22"/>
            <p:cNvSpPr txBox="1">
              <a:spLocks noChangeArrowheads="1"/>
            </p:cNvSpPr>
            <p:nvPr/>
          </p:nvSpPr>
          <p:spPr bwMode="auto">
            <a:xfrm>
              <a:off x="3504" y="1680"/>
              <a:ext cx="222" cy="2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d</a:t>
              </a:r>
            </a:p>
          </p:txBody>
        </p:sp>
        <p:sp>
          <p:nvSpPr>
            <p:cNvPr id="205847" name="Text Box 23"/>
            <p:cNvSpPr txBox="1">
              <a:spLocks noChangeArrowheads="1"/>
            </p:cNvSpPr>
            <p:nvPr/>
          </p:nvSpPr>
          <p:spPr bwMode="auto">
            <a:xfrm>
              <a:off x="3676" y="2646"/>
              <a:ext cx="177" cy="2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f</a:t>
              </a:r>
            </a:p>
          </p:txBody>
        </p:sp>
        <p:sp>
          <p:nvSpPr>
            <p:cNvPr id="205848" name="Text Box 24"/>
            <p:cNvSpPr txBox="1">
              <a:spLocks noChangeArrowheads="1"/>
            </p:cNvSpPr>
            <p:nvPr/>
          </p:nvSpPr>
          <p:spPr bwMode="auto">
            <a:xfrm>
              <a:off x="4080" y="2292"/>
              <a:ext cx="222" cy="2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g</a:t>
              </a:r>
            </a:p>
          </p:txBody>
        </p:sp>
        <p:sp>
          <p:nvSpPr>
            <p:cNvPr id="205849" name="Text Box 25"/>
            <p:cNvSpPr txBox="1">
              <a:spLocks noChangeArrowheads="1"/>
            </p:cNvSpPr>
            <p:nvPr/>
          </p:nvSpPr>
          <p:spPr bwMode="auto">
            <a:xfrm>
              <a:off x="4398" y="1392"/>
              <a:ext cx="222" cy="2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h</a:t>
              </a:r>
            </a:p>
          </p:txBody>
        </p:sp>
        <p:sp>
          <p:nvSpPr>
            <p:cNvPr id="205850" name="Text Box 26"/>
            <p:cNvSpPr txBox="1">
              <a:spLocks noChangeArrowheads="1"/>
            </p:cNvSpPr>
            <p:nvPr/>
          </p:nvSpPr>
          <p:spPr bwMode="auto">
            <a:xfrm>
              <a:off x="4429" y="2016"/>
              <a:ext cx="160" cy="2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i</a:t>
              </a:r>
            </a:p>
          </p:txBody>
        </p:sp>
        <p:sp>
          <p:nvSpPr>
            <p:cNvPr id="205851" name="Text Box 27"/>
            <p:cNvSpPr txBox="1">
              <a:spLocks noChangeArrowheads="1"/>
            </p:cNvSpPr>
            <p:nvPr/>
          </p:nvSpPr>
          <p:spPr bwMode="auto">
            <a:xfrm>
              <a:off x="5282" y="1392"/>
              <a:ext cx="170" cy="2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j</a:t>
              </a:r>
            </a:p>
          </p:txBody>
        </p:sp>
        <p:cxnSp>
          <p:nvCxnSpPr>
            <p:cNvPr id="205853" name="AutoShape 29"/>
            <p:cNvCxnSpPr>
              <a:cxnSpLocks noChangeShapeType="1"/>
              <a:stCxn id="205828" idx="5"/>
              <a:endCxn id="205832" idx="3"/>
            </p:cNvCxnSpPr>
            <p:nvPr/>
          </p:nvCxnSpPr>
          <p:spPr bwMode="auto">
            <a:xfrm rot="16200000" flipH="1">
              <a:off x="4487" y="1651"/>
              <a:ext cx="1" cy="564"/>
            </a:xfrm>
            <a:prstGeom prst="curvedConnector3">
              <a:avLst>
                <a:gd name="adj1" fmla="val 7699995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05854" name="AutoShape 30"/>
            <p:cNvCxnSpPr>
              <a:cxnSpLocks noChangeShapeType="1"/>
              <a:stCxn id="205828" idx="7"/>
              <a:endCxn id="205832" idx="1"/>
            </p:cNvCxnSpPr>
            <p:nvPr/>
          </p:nvCxnSpPr>
          <p:spPr bwMode="auto">
            <a:xfrm rot="5400000" flipV="1">
              <a:off x="4487" y="1435"/>
              <a:ext cx="1" cy="564"/>
            </a:xfrm>
            <a:prstGeom prst="curvedConnector3">
              <a:avLst>
                <a:gd name="adj1" fmla="val -6100005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05855" name="AutoShape 31"/>
            <p:cNvCxnSpPr>
              <a:cxnSpLocks noChangeShapeType="1"/>
              <a:stCxn id="205832" idx="5"/>
              <a:endCxn id="205832" idx="7"/>
            </p:cNvCxnSpPr>
            <p:nvPr/>
          </p:nvCxnSpPr>
          <p:spPr bwMode="auto">
            <a:xfrm rot="5400000" flipH="1" flipV="1">
              <a:off x="4867" y="1823"/>
              <a:ext cx="216" cy="1"/>
            </a:xfrm>
            <a:prstGeom prst="curvedConnector5">
              <a:avLst>
                <a:gd name="adj1" fmla="val -44444"/>
                <a:gd name="adj2" fmla="val 40099995"/>
                <a:gd name="adj3" fmla="val 146759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966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704850" y="1025724"/>
            <a:ext cx="8145463" cy="2514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A graph is a pair </a:t>
            </a:r>
            <a:r>
              <a:rPr lang="en-US" sz="2000" dirty="0">
                <a:latin typeface="Times New Roman" pitchFamily="35" charset="0"/>
              </a:rPr>
              <a:t>(</a:t>
            </a:r>
            <a:r>
              <a:rPr lang="en-US" sz="2000" b="1" i="1" dirty="0">
                <a:latin typeface="Times New Roman" pitchFamily="35" charset="0"/>
              </a:rPr>
              <a:t>V, E</a:t>
            </a:r>
            <a:r>
              <a:rPr lang="en-US" sz="2000" dirty="0">
                <a:latin typeface="Times New Roman" pitchFamily="35" charset="0"/>
              </a:rPr>
              <a:t>)</a:t>
            </a:r>
            <a:r>
              <a:rPr lang="en-US" sz="2000" dirty="0"/>
              <a:t>, where</a:t>
            </a:r>
          </a:p>
          <a:p>
            <a:pPr lvl="1">
              <a:lnSpc>
                <a:spcPct val="90000"/>
              </a:lnSpc>
            </a:pPr>
            <a:r>
              <a:rPr lang="en-US" sz="1800" b="1" i="1" dirty="0">
                <a:latin typeface="Times New Roman" pitchFamily="35" charset="0"/>
              </a:rPr>
              <a:t>V</a:t>
            </a:r>
            <a:r>
              <a:rPr lang="en-US" sz="1800" dirty="0"/>
              <a:t> is a set of nodes, called </a:t>
            </a:r>
            <a:r>
              <a:rPr lang="en-US" sz="1800" dirty="0">
                <a:solidFill>
                  <a:schemeClr val="tx2"/>
                </a:solidFill>
              </a:rPr>
              <a:t>vertices</a:t>
            </a:r>
          </a:p>
          <a:p>
            <a:pPr lvl="1">
              <a:lnSpc>
                <a:spcPct val="90000"/>
              </a:lnSpc>
            </a:pPr>
            <a:r>
              <a:rPr lang="en-US" sz="1800" b="1" i="1" dirty="0">
                <a:latin typeface="Times New Roman" pitchFamily="35" charset="0"/>
              </a:rPr>
              <a:t>E</a:t>
            </a:r>
            <a:r>
              <a:rPr lang="en-US" sz="1800" dirty="0"/>
              <a:t> is a collection of pairs of vertices, called </a:t>
            </a:r>
            <a:r>
              <a:rPr lang="en-US" sz="1800" dirty="0">
                <a:solidFill>
                  <a:schemeClr val="tx2"/>
                </a:solidFill>
              </a:rPr>
              <a:t>edges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Vertices and edges are positions and store elements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Example: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A vertex represents an airport and stores the three-letter airport code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An edge represents a flight route between two airports and stores the mileage of the route</a:t>
            </a:r>
          </a:p>
        </p:txBody>
      </p:sp>
      <p:sp>
        <p:nvSpPr>
          <p:cNvPr id="196620" name="Oval 12"/>
          <p:cNvSpPr>
            <a:spLocks noChangeArrowheads="1"/>
          </p:cNvSpPr>
          <p:nvPr/>
        </p:nvSpPr>
        <p:spPr bwMode="auto">
          <a:xfrm>
            <a:off x="4800600" y="4114800"/>
            <a:ext cx="936625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FBEFD2"/>
                </a:solidFill>
              </a:rPr>
              <a:t>ORD</a:t>
            </a:r>
          </a:p>
        </p:txBody>
      </p:sp>
      <p:sp>
        <p:nvSpPr>
          <p:cNvPr id="196707" name="Oval 99"/>
          <p:cNvSpPr>
            <a:spLocks noChangeArrowheads="1"/>
          </p:cNvSpPr>
          <p:nvPr/>
        </p:nvSpPr>
        <p:spPr bwMode="auto">
          <a:xfrm>
            <a:off x="7315200" y="3959225"/>
            <a:ext cx="936625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FBEFD2"/>
                </a:solidFill>
              </a:rPr>
              <a:t>PVD</a:t>
            </a:r>
          </a:p>
        </p:txBody>
      </p:sp>
      <p:sp>
        <p:nvSpPr>
          <p:cNvPr id="196708" name="Oval 100"/>
          <p:cNvSpPr>
            <a:spLocks noChangeArrowheads="1"/>
          </p:cNvSpPr>
          <p:nvPr/>
        </p:nvSpPr>
        <p:spPr bwMode="auto">
          <a:xfrm>
            <a:off x="7064375" y="5867400"/>
            <a:ext cx="936625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FBEFD2"/>
                </a:solidFill>
              </a:rPr>
              <a:t>MIA</a:t>
            </a:r>
          </a:p>
        </p:txBody>
      </p:sp>
      <p:sp>
        <p:nvSpPr>
          <p:cNvPr id="196709" name="Oval 101"/>
          <p:cNvSpPr>
            <a:spLocks noChangeArrowheads="1"/>
          </p:cNvSpPr>
          <p:nvPr/>
        </p:nvSpPr>
        <p:spPr bwMode="auto">
          <a:xfrm>
            <a:off x="4511675" y="5629275"/>
            <a:ext cx="936625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FBEFD2"/>
                </a:solidFill>
              </a:rPr>
              <a:t>DFW</a:t>
            </a:r>
          </a:p>
        </p:txBody>
      </p:sp>
      <p:sp>
        <p:nvSpPr>
          <p:cNvPr id="196710" name="Oval 102"/>
          <p:cNvSpPr>
            <a:spLocks noChangeArrowheads="1"/>
          </p:cNvSpPr>
          <p:nvPr/>
        </p:nvSpPr>
        <p:spPr bwMode="auto">
          <a:xfrm>
            <a:off x="2590800" y="4343400"/>
            <a:ext cx="936625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FBEFD2"/>
                </a:solidFill>
              </a:rPr>
              <a:t>SFO</a:t>
            </a:r>
          </a:p>
        </p:txBody>
      </p:sp>
      <p:sp>
        <p:nvSpPr>
          <p:cNvPr id="196711" name="Oval 103"/>
          <p:cNvSpPr>
            <a:spLocks noChangeArrowheads="1"/>
          </p:cNvSpPr>
          <p:nvPr/>
        </p:nvSpPr>
        <p:spPr bwMode="auto">
          <a:xfrm>
            <a:off x="2743200" y="5486400"/>
            <a:ext cx="936625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FBEFD2"/>
                </a:solidFill>
              </a:rPr>
              <a:t>LAX</a:t>
            </a:r>
          </a:p>
        </p:txBody>
      </p:sp>
      <p:sp>
        <p:nvSpPr>
          <p:cNvPr id="196712" name="Oval 104"/>
          <p:cNvSpPr>
            <a:spLocks noChangeArrowheads="1"/>
          </p:cNvSpPr>
          <p:nvPr/>
        </p:nvSpPr>
        <p:spPr bwMode="auto">
          <a:xfrm>
            <a:off x="6378575" y="4724400"/>
            <a:ext cx="936625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FBEFD2"/>
                </a:solidFill>
              </a:rPr>
              <a:t>LGA</a:t>
            </a:r>
          </a:p>
        </p:txBody>
      </p:sp>
      <p:sp>
        <p:nvSpPr>
          <p:cNvPr id="196713" name="Oval 105"/>
          <p:cNvSpPr>
            <a:spLocks noChangeArrowheads="1"/>
          </p:cNvSpPr>
          <p:nvPr/>
        </p:nvSpPr>
        <p:spPr bwMode="auto">
          <a:xfrm>
            <a:off x="762000" y="5257800"/>
            <a:ext cx="936625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FBEFD2"/>
                </a:solidFill>
              </a:rPr>
              <a:t>HNL</a:t>
            </a:r>
          </a:p>
        </p:txBody>
      </p:sp>
      <p:cxnSp>
        <p:nvCxnSpPr>
          <p:cNvPr id="196714" name="AutoShape 106"/>
          <p:cNvCxnSpPr>
            <a:cxnSpLocks noChangeShapeType="1"/>
            <a:stCxn id="196710" idx="6"/>
            <a:endCxn id="196620" idx="2"/>
          </p:cNvCxnSpPr>
          <p:nvPr/>
        </p:nvCxnSpPr>
        <p:spPr bwMode="auto">
          <a:xfrm flipV="1">
            <a:off x="3536950" y="4343400"/>
            <a:ext cx="1254125" cy="228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6715" name="AutoShape 107"/>
          <p:cNvCxnSpPr>
            <a:cxnSpLocks noChangeShapeType="1"/>
            <a:stCxn id="196709" idx="0"/>
            <a:endCxn id="196620" idx="4"/>
          </p:cNvCxnSpPr>
          <p:nvPr/>
        </p:nvCxnSpPr>
        <p:spPr bwMode="auto">
          <a:xfrm flipV="1">
            <a:off x="4979988" y="4581525"/>
            <a:ext cx="288925" cy="1038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6716" name="AutoShape 108"/>
          <p:cNvCxnSpPr>
            <a:cxnSpLocks noChangeShapeType="1"/>
            <a:stCxn id="196709" idx="7"/>
            <a:endCxn id="196712" idx="3"/>
          </p:cNvCxnSpPr>
          <p:nvPr/>
        </p:nvCxnSpPr>
        <p:spPr bwMode="auto">
          <a:xfrm flipV="1">
            <a:off x="5311775" y="5124450"/>
            <a:ext cx="1203325" cy="5619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6717" name="AutoShape 109"/>
          <p:cNvCxnSpPr>
            <a:cxnSpLocks noChangeShapeType="1"/>
            <a:stCxn id="196712" idx="0"/>
            <a:endCxn id="196707" idx="3"/>
          </p:cNvCxnSpPr>
          <p:nvPr/>
        </p:nvCxnSpPr>
        <p:spPr bwMode="auto">
          <a:xfrm flipV="1">
            <a:off x="6846888" y="4359275"/>
            <a:ext cx="604837" cy="355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6718" name="AutoShape 110"/>
          <p:cNvCxnSpPr>
            <a:cxnSpLocks noChangeShapeType="1"/>
            <a:stCxn id="196620" idx="6"/>
            <a:endCxn id="196707" idx="2"/>
          </p:cNvCxnSpPr>
          <p:nvPr/>
        </p:nvCxnSpPr>
        <p:spPr bwMode="auto">
          <a:xfrm flipV="1">
            <a:off x="5746750" y="4187825"/>
            <a:ext cx="1558925" cy="1555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6719" name="AutoShape 111"/>
          <p:cNvCxnSpPr>
            <a:cxnSpLocks noChangeShapeType="1"/>
            <a:stCxn id="196713" idx="6"/>
            <a:endCxn id="196711" idx="2"/>
          </p:cNvCxnSpPr>
          <p:nvPr/>
        </p:nvCxnSpPr>
        <p:spPr bwMode="auto">
          <a:xfrm>
            <a:off x="1708150" y="5486400"/>
            <a:ext cx="1025525" cy="228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6720" name="AutoShape 112"/>
          <p:cNvCxnSpPr>
            <a:cxnSpLocks noChangeShapeType="1"/>
            <a:stCxn id="196710" idx="4"/>
            <a:endCxn id="196711" idx="0"/>
          </p:cNvCxnSpPr>
          <p:nvPr/>
        </p:nvCxnSpPr>
        <p:spPr bwMode="auto">
          <a:xfrm>
            <a:off x="3059113" y="4810125"/>
            <a:ext cx="152400" cy="6667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6721" name="AutoShape 113"/>
          <p:cNvCxnSpPr>
            <a:cxnSpLocks noChangeShapeType="1"/>
            <a:stCxn id="196712" idx="4"/>
            <a:endCxn id="196708" idx="0"/>
          </p:cNvCxnSpPr>
          <p:nvPr/>
        </p:nvCxnSpPr>
        <p:spPr bwMode="auto">
          <a:xfrm>
            <a:off x="6846888" y="5191125"/>
            <a:ext cx="685800" cy="6667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6722" name="AutoShape 114"/>
          <p:cNvCxnSpPr>
            <a:cxnSpLocks noChangeShapeType="1"/>
            <a:endCxn id="196709" idx="6"/>
          </p:cNvCxnSpPr>
          <p:nvPr/>
        </p:nvCxnSpPr>
        <p:spPr bwMode="auto">
          <a:xfrm flipH="1" flipV="1">
            <a:off x="5457825" y="5857875"/>
            <a:ext cx="1597025" cy="2381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6723" name="AutoShape 115"/>
          <p:cNvCxnSpPr>
            <a:cxnSpLocks noChangeShapeType="1"/>
            <a:stCxn id="196711" idx="6"/>
            <a:endCxn id="196709" idx="2"/>
          </p:cNvCxnSpPr>
          <p:nvPr/>
        </p:nvCxnSpPr>
        <p:spPr bwMode="auto">
          <a:xfrm>
            <a:off x="3689350" y="5715000"/>
            <a:ext cx="812800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6724" name="AutoShape 116"/>
          <p:cNvCxnSpPr>
            <a:cxnSpLocks noChangeShapeType="1"/>
            <a:stCxn id="196711" idx="7"/>
            <a:endCxn id="196620" idx="3"/>
          </p:cNvCxnSpPr>
          <p:nvPr/>
        </p:nvCxnSpPr>
        <p:spPr bwMode="auto">
          <a:xfrm flipV="1">
            <a:off x="3543300" y="4514850"/>
            <a:ext cx="1393825" cy="1028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6726" name="Text Box 118"/>
          <p:cNvSpPr txBox="1">
            <a:spLocks noChangeArrowheads="1"/>
          </p:cNvSpPr>
          <p:nvPr/>
        </p:nvSpPr>
        <p:spPr bwMode="auto">
          <a:xfrm rot="-347285">
            <a:off x="6081713" y="3940175"/>
            <a:ext cx="598487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849</a:t>
            </a:r>
          </a:p>
        </p:txBody>
      </p:sp>
      <p:sp>
        <p:nvSpPr>
          <p:cNvPr id="196727" name="Text Box 119"/>
          <p:cNvSpPr txBox="1">
            <a:spLocks noChangeArrowheads="1"/>
          </p:cNvSpPr>
          <p:nvPr/>
        </p:nvSpPr>
        <p:spPr bwMode="auto">
          <a:xfrm rot="-4662247">
            <a:off x="4760119" y="4672806"/>
            <a:ext cx="598488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802</a:t>
            </a:r>
          </a:p>
        </p:txBody>
      </p:sp>
      <p:sp>
        <p:nvSpPr>
          <p:cNvPr id="196728" name="Text Box 120"/>
          <p:cNvSpPr txBox="1">
            <a:spLocks noChangeArrowheads="1"/>
          </p:cNvSpPr>
          <p:nvPr/>
        </p:nvSpPr>
        <p:spPr bwMode="auto">
          <a:xfrm rot="-1544869">
            <a:off x="5435600" y="5089525"/>
            <a:ext cx="73660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1387</a:t>
            </a:r>
          </a:p>
        </p:txBody>
      </p:sp>
      <p:sp>
        <p:nvSpPr>
          <p:cNvPr id="196729" name="Text Box 121"/>
          <p:cNvSpPr txBox="1">
            <a:spLocks noChangeArrowheads="1"/>
          </p:cNvSpPr>
          <p:nvPr/>
        </p:nvSpPr>
        <p:spPr bwMode="auto">
          <a:xfrm rot="-2136302">
            <a:off x="3622675" y="4851400"/>
            <a:ext cx="73660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1743</a:t>
            </a:r>
          </a:p>
        </p:txBody>
      </p:sp>
      <p:sp>
        <p:nvSpPr>
          <p:cNvPr id="196730" name="Text Box 122"/>
          <p:cNvSpPr txBox="1">
            <a:spLocks noChangeArrowheads="1"/>
          </p:cNvSpPr>
          <p:nvPr/>
        </p:nvSpPr>
        <p:spPr bwMode="auto">
          <a:xfrm rot="-689345">
            <a:off x="3733800" y="4114800"/>
            <a:ext cx="73660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1843</a:t>
            </a:r>
          </a:p>
        </p:txBody>
      </p:sp>
      <p:sp>
        <p:nvSpPr>
          <p:cNvPr id="196731" name="Text Box 123"/>
          <p:cNvSpPr txBox="1">
            <a:spLocks noChangeArrowheads="1"/>
          </p:cNvSpPr>
          <p:nvPr/>
        </p:nvSpPr>
        <p:spPr bwMode="auto">
          <a:xfrm rot="2626382">
            <a:off x="7031038" y="5318125"/>
            <a:ext cx="73660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1099</a:t>
            </a:r>
          </a:p>
        </p:txBody>
      </p:sp>
      <p:sp>
        <p:nvSpPr>
          <p:cNvPr id="196732" name="Text Box 124"/>
          <p:cNvSpPr txBox="1">
            <a:spLocks noChangeArrowheads="1"/>
          </p:cNvSpPr>
          <p:nvPr/>
        </p:nvSpPr>
        <p:spPr bwMode="auto">
          <a:xfrm rot="565849">
            <a:off x="5975350" y="5622925"/>
            <a:ext cx="73660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1120</a:t>
            </a:r>
          </a:p>
        </p:txBody>
      </p:sp>
      <p:sp>
        <p:nvSpPr>
          <p:cNvPr id="196733" name="Text Box 125"/>
          <p:cNvSpPr txBox="1">
            <a:spLocks noChangeArrowheads="1"/>
          </p:cNvSpPr>
          <p:nvPr/>
        </p:nvSpPr>
        <p:spPr bwMode="auto">
          <a:xfrm rot="695916">
            <a:off x="3775075" y="5441950"/>
            <a:ext cx="73660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1233</a:t>
            </a:r>
          </a:p>
        </p:txBody>
      </p:sp>
      <p:sp>
        <p:nvSpPr>
          <p:cNvPr id="196734" name="Text Box 126"/>
          <p:cNvSpPr txBox="1">
            <a:spLocks noChangeArrowheads="1"/>
          </p:cNvSpPr>
          <p:nvPr/>
        </p:nvSpPr>
        <p:spPr bwMode="auto">
          <a:xfrm rot="4665015">
            <a:off x="2994819" y="4979194"/>
            <a:ext cx="598487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337</a:t>
            </a:r>
          </a:p>
        </p:txBody>
      </p:sp>
      <p:sp>
        <p:nvSpPr>
          <p:cNvPr id="196735" name="Text Box 127"/>
          <p:cNvSpPr txBox="1">
            <a:spLocks noChangeArrowheads="1"/>
          </p:cNvSpPr>
          <p:nvPr/>
        </p:nvSpPr>
        <p:spPr bwMode="auto">
          <a:xfrm rot="832501">
            <a:off x="1927225" y="5257800"/>
            <a:ext cx="73660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2555</a:t>
            </a:r>
          </a:p>
        </p:txBody>
      </p:sp>
      <p:sp>
        <p:nvSpPr>
          <p:cNvPr id="196736" name="Text Box 128"/>
          <p:cNvSpPr txBox="1">
            <a:spLocks noChangeArrowheads="1"/>
          </p:cNvSpPr>
          <p:nvPr/>
        </p:nvSpPr>
        <p:spPr bwMode="auto">
          <a:xfrm rot="-1891667">
            <a:off x="6783388" y="4251325"/>
            <a:ext cx="598487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142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78" name="Freeform 30"/>
          <p:cNvSpPr>
            <a:spLocks/>
          </p:cNvSpPr>
          <p:nvPr/>
        </p:nvSpPr>
        <p:spPr bwMode="auto">
          <a:xfrm>
            <a:off x="5572125" y="2905125"/>
            <a:ext cx="1570038" cy="2149475"/>
          </a:xfrm>
          <a:custGeom>
            <a:avLst/>
            <a:gdLst/>
            <a:ahLst/>
            <a:cxnLst>
              <a:cxn ang="0">
                <a:pos x="468" y="0"/>
              </a:cxn>
              <a:cxn ang="0">
                <a:pos x="516" y="852"/>
              </a:cxn>
              <a:cxn ang="0">
                <a:pos x="930" y="1296"/>
              </a:cxn>
              <a:cxn ang="0">
                <a:pos x="870" y="504"/>
              </a:cxn>
              <a:cxn ang="0">
                <a:pos x="438" y="804"/>
              </a:cxn>
              <a:cxn ang="0">
                <a:pos x="0" y="480"/>
              </a:cxn>
            </a:cxnLst>
            <a:rect l="0" t="0" r="r" b="b"/>
            <a:pathLst>
              <a:path w="989" h="1354">
                <a:moveTo>
                  <a:pt x="468" y="0"/>
                </a:moveTo>
                <a:cubicBezTo>
                  <a:pt x="475" y="142"/>
                  <a:pt x="439" y="636"/>
                  <a:pt x="516" y="852"/>
                </a:cubicBezTo>
                <a:cubicBezTo>
                  <a:pt x="593" y="1068"/>
                  <a:pt x="871" y="1354"/>
                  <a:pt x="930" y="1296"/>
                </a:cubicBezTo>
                <a:cubicBezTo>
                  <a:pt x="989" y="1238"/>
                  <a:pt x="952" y="586"/>
                  <a:pt x="870" y="504"/>
                </a:cubicBezTo>
                <a:cubicBezTo>
                  <a:pt x="788" y="422"/>
                  <a:pt x="583" y="808"/>
                  <a:pt x="438" y="804"/>
                </a:cubicBezTo>
                <a:cubicBezTo>
                  <a:pt x="293" y="800"/>
                  <a:pt x="91" y="547"/>
                  <a:pt x="0" y="480"/>
                </a:cubicBezTo>
              </a:path>
            </a:pathLst>
          </a:custGeom>
          <a:noFill/>
          <a:ln w="57150" cap="flat" cmpd="sng">
            <a:solidFill>
              <a:schemeClr val="accent2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877" name="Text Box 29"/>
          <p:cNvSpPr txBox="1">
            <a:spLocks noChangeArrowheads="1"/>
          </p:cNvSpPr>
          <p:nvPr/>
        </p:nvSpPr>
        <p:spPr bwMode="auto">
          <a:xfrm>
            <a:off x="7010400" y="2819400"/>
            <a:ext cx="46355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P</a:t>
            </a:r>
            <a:r>
              <a:rPr lang="en-US" baseline="-2500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206876" name="Freeform 28"/>
          <p:cNvSpPr>
            <a:spLocks/>
          </p:cNvSpPr>
          <p:nvPr/>
        </p:nvSpPr>
        <p:spPr bwMode="auto">
          <a:xfrm>
            <a:off x="6505575" y="2724150"/>
            <a:ext cx="1638300" cy="736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62" y="396"/>
              </a:cxn>
              <a:cxn ang="0">
                <a:pos x="1032" y="408"/>
              </a:cxn>
            </a:cxnLst>
            <a:rect l="0" t="0" r="r" b="b"/>
            <a:pathLst>
              <a:path w="1032" h="464">
                <a:moveTo>
                  <a:pt x="0" y="0"/>
                </a:moveTo>
                <a:cubicBezTo>
                  <a:pt x="77" y="66"/>
                  <a:pt x="290" y="328"/>
                  <a:pt x="462" y="396"/>
                </a:cubicBezTo>
                <a:cubicBezTo>
                  <a:pt x="634" y="464"/>
                  <a:pt x="913" y="406"/>
                  <a:pt x="1032" y="408"/>
                </a:cubicBezTo>
              </a:path>
            </a:pathLst>
          </a:custGeom>
          <a:noFill/>
          <a:ln w="571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Paths</a:t>
            </a:r>
            <a:endParaRPr lang="en-US" dirty="0"/>
          </a:p>
        </p:txBody>
      </p:sp>
      <p:sp>
        <p:nvSpPr>
          <p:cNvPr id="2068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143000"/>
            <a:ext cx="4114800" cy="4267200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Path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sequence of alternating vertices and edges 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begins with a vertex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ends with a vertex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each edge is preceded and followed by its endpoints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Simple path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path such that all its vertices and edges are distinct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Examples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tx2"/>
                </a:solidFill>
              </a:rPr>
              <a:t>P</a:t>
            </a:r>
            <a:r>
              <a:rPr lang="en-US" sz="1800" baseline="-25000" dirty="0">
                <a:solidFill>
                  <a:schemeClr val="tx2"/>
                </a:solidFill>
              </a:rPr>
              <a:t>1</a:t>
            </a:r>
            <a:r>
              <a:rPr lang="en-US" sz="1800" dirty="0">
                <a:solidFill>
                  <a:schemeClr val="tx2"/>
                </a:solidFill>
              </a:rPr>
              <a:t>=(</a:t>
            </a:r>
            <a:r>
              <a:rPr lang="en-US" sz="1800" dirty="0" err="1">
                <a:solidFill>
                  <a:schemeClr val="tx2"/>
                </a:solidFill>
              </a:rPr>
              <a:t>V,b,X,h,Z</a:t>
            </a:r>
            <a:r>
              <a:rPr lang="en-US" sz="1800" dirty="0">
                <a:solidFill>
                  <a:schemeClr val="tx2"/>
                </a:solidFill>
              </a:rPr>
              <a:t>)</a:t>
            </a:r>
            <a:r>
              <a:rPr lang="en-US" sz="1800" dirty="0"/>
              <a:t> is a simple path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accent2"/>
                </a:solidFill>
              </a:rPr>
              <a:t>P</a:t>
            </a:r>
            <a:r>
              <a:rPr lang="en-US" sz="1800" baseline="-25000" dirty="0">
                <a:solidFill>
                  <a:schemeClr val="accent2"/>
                </a:solidFill>
              </a:rPr>
              <a:t>2</a:t>
            </a:r>
            <a:r>
              <a:rPr lang="en-US" sz="1800" dirty="0">
                <a:solidFill>
                  <a:schemeClr val="accent2"/>
                </a:solidFill>
              </a:rPr>
              <a:t>=(</a:t>
            </a:r>
            <a:r>
              <a:rPr lang="en-US" sz="1800" dirty="0" err="1">
                <a:solidFill>
                  <a:schemeClr val="accent2"/>
                </a:solidFill>
              </a:rPr>
              <a:t>U,c,W,e,X,g,Y,f,W,d,V</a:t>
            </a:r>
            <a:r>
              <a:rPr lang="en-US" sz="1800" dirty="0">
                <a:solidFill>
                  <a:schemeClr val="accent2"/>
                </a:solidFill>
              </a:rPr>
              <a:t>)</a:t>
            </a:r>
            <a:r>
              <a:rPr lang="en-US" sz="1800" dirty="0"/>
              <a:t> is a path that is not simple</a:t>
            </a:r>
          </a:p>
        </p:txBody>
      </p:sp>
      <p:sp>
        <p:nvSpPr>
          <p:cNvPr id="206852" name="Oval 4"/>
          <p:cNvSpPr>
            <a:spLocks noChangeArrowheads="1"/>
          </p:cNvSpPr>
          <p:nvPr/>
        </p:nvSpPr>
        <p:spPr bwMode="auto">
          <a:xfrm>
            <a:off x="6934200" y="3276600"/>
            <a:ext cx="4572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FBEFD2"/>
                </a:solidFill>
              </a:rPr>
              <a:t>X</a:t>
            </a:r>
          </a:p>
        </p:txBody>
      </p:sp>
      <p:sp>
        <p:nvSpPr>
          <p:cNvPr id="206853" name="Oval 5"/>
          <p:cNvSpPr>
            <a:spLocks noChangeArrowheads="1"/>
          </p:cNvSpPr>
          <p:nvPr/>
        </p:nvSpPr>
        <p:spPr bwMode="auto">
          <a:xfrm>
            <a:off x="5105400" y="3276600"/>
            <a:ext cx="4572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FBEFD2"/>
                </a:solidFill>
              </a:rPr>
              <a:t>U</a:t>
            </a:r>
          </a:p>
        </p:txBody>
      </p:sp>
      <p:sp>
        <p:nvSpPr>
          <p:cNvPr id="206854" name="Oval 6"/>
          <p:cNvSpPr>
            <a:spLocks noChangeArrowheads="1"/>
          </p:cNvSpPr>
          <p:nvPr/>
        </p:nvSpPr>
        <p:spPr bwMode="auto">
          <a:xfrm>
            <a:off x="6019800" y="2362200"/>
            <a:ext cx="4572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FBEFD2"/>
                </a:solidFill>
              </a:rPr>
              <a:t>V</a:t>
            </a:r>
          </a:p>
        </p:txBody>
      </p:sp>
      <p:sp>
        <p:nvSpPr>
          <p:cNvPr id="206855" name="Oval 7"/>
          <p:cNvSpPr>
            <a:spLocks noChangeArrowheads="1"/>
          </p:cNvSpPr>
          <p:nvPr/>
        </p:nvSpPr>
        <p:spPr bwMode="auto">
          <a:xfrm>
            <a:off x="6019800" y="4191000"/>
            <a:ext cx="4572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FBEFD2"/>
                </a:solidFill>
              </a:rPr>
              <a:t>W</a:t>
            </a:r>
          </a:p>
        </p:txBody>
      </p:sp>
      <p:sp>
        <p:nvSpPr>
          <p:cNvPr id="206856" name="Oval 8"/>
          <p:cNvSpPr>
            <a:spLocks noChangeArrowheads="1"/>
          </p:cNvSpPr>
          <p:nvPr/>
        </p:nvSpPr>
        <p:spPr bwMode="auto">
          <a:xfrm>
            <a:off x="8153400" y="3276600"/>
            <a:ext cx="4572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FBEFD2"/>
                </a:solidFill>
              </a:rPr>
              <a:t>Z</a:t>
            </a:r>
          </a:p>
        </p:txBody>
      </p:sp>
      <p:cxnSp>
        <p:nvCxnSpPr>
          <p:cNvPr id="206857" name="AutoShape 9"/>
          <p:cNvCxnSpPr>
            <a:cxnSpLocks noChangeShapeType="1"/>
            <a:stCxn id="206854" idx="3"/>
            <a:endCxn id="206853" idx="7"/>
          </p:cNvCxnSpPr>
          <p:nvPr/>
        </p:nvCxnSpPr>
        <p:spPr bwMode="auto">
          <a:xfrm flipH="1">
            <a:off x="5495925" y="2762250"/>
            <a:ext cx="590550" cy="5715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6858" name="AutoShape 10"/>
          <p:cNvCxnSpPr>
            <a:cxnSpLocks noChangeShapeType="1"/>
            <a:stCxn id="206855" idx="1"/>
            <a:endCxn id="206853" idx="5"/>
          </p:cNvCxnSpPr>
          <p:nvPr/>
        </p:nvCxnSpPr>
        <p:spPr bwMode="auto">
          <a:xfrm flipH="1" flipV="1">
            <a:off x="5495925" y="3676650"/>
            <a:ext cx="590550" cy="5715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6859" name="AutoShape 11"/>
          <p:cNvCxnSpPr>
            <a:cxnSpLocks noChangeShapeType="1"/>
            <a:stCxn id="206855" idx="7"/>
            <a:endCxn id="206852" idx="3"/>
          </p:cNvCxnSpPr>
          <p:nvPr/>
        </p:nvCxnSpPr>
        <p:spPr bwMode="auto">
          <a:xfrm flipV="1">
            <a:off x="6410325" y="3676650"/>
            <a:ext cx="590550" cy="5715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6860" name="AutoShape 12"/>
          <p:cNvCxnSpPr>
            <a:cxnSpLocks noChangeShapeType="1"/>
            <a:stCxn id="206852" idx="6"/>
            <a:endCxn id="206856" idx="2"/>
          </p:cNvCxnSpPr>
          <p:nvPr/>
        </p:nvCxnSpPr>
        <p:spPr bwMode="auto">
          <a:xfrm>
            <a:off x="7400925" y="3505200"/>
            <a:ext cx="74295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6861" name="AutoShape 13"/>
          <p:cNvCxnSpPr>
            <a:cxnSpLocks noChangeShapeType="1"/>
            <a:stCxn id="206854" idx="5"/>
            <a:endCxn id="206852" idx="1"/>
          </p:cNvCxnSpPr>
          <p:nvPr/>
        </p:nvCxnSpPr>
        <p:spPr bwMode="auto">
          <a:xfrm>
            <a:off x="6410325" y="2762250"/>
            <a:ext cx="590550" cy="5715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6862" name="AutoShape 14"/>
          <p:cNvCxnSpPr>
            <a:cxnSpLocks noChangeShapeType="1"/>
            <a:stCxn id="206854" idx="4"/>
            <a:endCxn id="206855" idx="0"/>
          </p:cNvCxnSpPr>
          <p:nvPr/>
        </p:nvCxnSpPr>
        <p:spPr bwMode="auto">
          <a:xfrm>
            <a:off x="6248400" y="2828925"/>
            <a:ext cx="0" cy="1352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06863" name="Oval 15"/>
          <p:cNvSpPr>
            <a:spLocks noChangeArrowheads="1"/>
          </p:cNvSpPr>
          <p:nvPr/>
        </p:nvSpPr>
        <p:spPr bwMode="auto">
          <a:xfrm>
            <a:off x="6943725" y="5105400"/>
            <a:ext cx="4572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FBEFD2"/>
                </a:solidFill>
              </a:rPr>
              <a:t>Y</a:t>
            </a:r>
          </a:p>
        </p:txBody>
      </p:sp>
      <p:cxnSp>
        <p:nvCxnSpPr>
          <p:cNvPr id="206864" name="AutoShape 16"/>
          <p:cNvCxnSpPr>
            <a:cxnSpLocks noChangeShapeType="1"/>
            <a:stCxn id="206855" idx="5"/>
            <a:endCxn id="206863" idx="1"/>
          </p:cNvCxnSpPr>
          <p:nvPr/>
        </p:nvCxnSpPr>
        <p:spPr bwMode="auto">
          <a:xfrm>
            <a:off x="6410325" y="4591050"/>
            <a:ext cx="600075" cy="5715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6865" name="AutoShape 17"/>
          <p:cNvCxnSpPr>
            <a:cxnSpLocks noChangeShapeType="1"/>
            <a:stCxn id="206852" idx="4"/>
            <a:endCxn id="206863" idx="0"/>
          </p:cNvCxnSpPr>
          <p:nvPr/>
        </p:nvCxnSpPr>
        <p:spPr bwMode="auto">
          <a:xfrm>
            <a:off x="7162800" y="3743325"/>
            <a:ext cx="9525" cy="1352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06866" name="Text Box 18"/>
          <p:cNvSpPr txBox="1">
            <a:spLocks noChangeArrowheads="1"/>
          </p:cNvSpPr>
          <p:nvPr/>
        </p:nvSpPr>
        <p:spPr bwMode="auto">
          <a:xfrm>
            <a:off x="5495925" y="2600325"/>
            <a:ext cx="344488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06867" name="Text Box 19"/>
          <p:cNvSpPr txBox="1">
            <a:spLocks noChangeArrowheads="1"/>
          </p:cNvSpPr>
          <p:nvPr/>
        </p:nvSpPr>
        <p:spPr bwMode="auto">
          <a:xfrm>
            <a:off x="5483225" y="3743325"/>
            <a:ext cx="325438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06868" name="Text Box 20"/>
          <p:cNvSpPr txBox="1">
            <a:spLocks noChangeArrowheads="1"/>
          </p:cNvSpPr>
          <p:nvPr/>
        </p:nvSpPr>
        <p:spPr bwMode="auto">
          <a:xfrm>
            <a:off x="6705600" y="2590800"/>
            <a:ext cx="35242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206869" name="Text Box 21"/>
          <p:cNvSpPr txBox="1">
            <a:spLocks noChangeArrowheads="1"/>
          </p:cNvSpPr>
          <p:nvPr/>
        </p:nvSpPr>
        <p:spPr bwMode="auto">
          <a:xfrm>
            <a:off x="6629400" y="3810000"/>
            <a:ext cx="344488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206870" name="Text Box 22"/>
          <p:cNvSpPr txBox="1">
            <a:spLocks noChangeArrowheads="1"/>
          </p:cNvSpPr>
          <p:nvPr/>
        </p:nvSpPr>
        <p:spPr bwMode="auto">
          <a:xfrm>
            <a:off x="5943600" y="3124200"/>
            <a:ext cx="35242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206871" name="Text Box 23"/>
          <p:cNvSpPr txBox="1">
            <a:spLocks noChangeArrowheads="1"/>
          </p:cNvSpPr>
          <p:nvPr/>
        </p:nvSpPr>
        <p:spPr bwMode="auto">
          <a:xfrm>
            <a:off x="6483350" y="4810125"/>
            <a:ext cx="280988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206872" name="Text Box 24"/>
          <p:cNvSpPr txBox="1">
            <a:spLocks noChangeArrowheads="1"/>
          </p:cNvSpPr>
          <p:nvPr/>
        </p:nvSpPr>
        <p:spPr bwMode="auto">
          <a:xfrm>
            <a:off x="7124700" y="4248150"/>
            <a:ext cx="35242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206873" name="Text Box 25"/>
          <p:cNvSpPr txBox="1">
            <a:spLocks noChangeArrowheads="1"/>
          </p:cNvSpPr>
          <p:nvPr/>
        </p:nvSpPr>
        <p:spPr bwMode="auto">
          <a:xfrm>
            <a:off x="7629525" y="3505200"/>
            <a:ext cx="35242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206879" name="Text Box 31"/>
          <p:cNvSpPr txBox="1">
            <a:spLocks noChangeArrowheads="1"/>
          </p:cNvSpPr>
          <p:nvPr/>
        </p:nvSpPr>
        <p:spPr bwMode="auto">
          <a:xfrm>
            <a:off x="5791200" y="3505200"/>
            <a:ext cx="46355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P</a:t>
            </a:r>
            <a:r>
              <a:rPr lang="en-US" baseline="-25000">
                <a:solidFill>
                  <a:schemeClr val="accent2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8" name="Freeform 6"/>
          <p:cNvSpPr>
            <a:spLocks/>
          </p:cNvSpPr>
          <p:nvPr/>
        </p:nvSpPr>
        <p:spPr bwMode="auto">
          <a:xfrm>
            <a:off x="5067300" y="2667000"/>
            <a:ext cx="2182813" cy="2652713"/>
          </a:xfrm>
          <a:custGeom>
            <a:avLst/>
            <a:gdLst/>
            <a:ahLst/>
            <a:cxnLst>
              <a:cxn ang="0">
                <a:pos x="762" y="36"/>
              </a:cxn>
              <a:cxn ang="0">
                <a:pos x="1218" y="522"/>
              </a:cxn>
              <a:cxn ang="0">
                <a:pos x="1176" y="1668"/>
              </a:cxn>
              <a:cxn ang="0">
                <a:pos x="24" y="504"/>
              </a:cxn>
              <a:cxn ang="0">
                <a:pos x="456" y="0"/>
              </a:cxn>
            </a:cxnLst>
            <a:rect l="0" t="0" r="r" b="b"/>
            <a:pathLst>
              <a:path w="1375" h="1671">
                <a:moveTo>
                  <a:pt x="762" y="36"/>
                </a:moveTo>
                <a:cubicBezTo>
                  <a:pt x="838" y="117"/>
                  <a:pt x="1149" y="250"/>
                  <a:pt x="1218" y="522"/>
                </a:cubicBezTo>
                <a:cubicBezTo>
                  <a:pt x="1287" y="794"/>
                  <a:pt x="1375" y="1671"/>
                  <a:pt x="1176" y="1668"/>
                </a:cubicBezTo>
                <a:cubicBezTo>
                  <a:pt x="977" y="1665"/>
                  <a:pt x="0" y="798"/>
                  <a:pt x="24" y="504"/>
                </a:cubicBezTo>
                <a:cubicBezTo>
                  <a:pt x="48" y="210"/>
                  <a:pt x="366" y="105"/>
                  <a:pt x="456" y="0"/>
                </a:cubicBezTo>
              </a:path>
            </a:pathLst>
          </a:custGeom>
          <a:noFill/>
          <a:ln w="571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Cycles</a:t>
            </a:r>
            <a:endParaRPr lang="en-US" dirty="0"/>
          </a:p>
        </p:txBody>
      </p:sp>
      <p:sp>
        <p:nvSpPr>
          <p:cNvPr id="2078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4191000" cy="4419600"/>
          </a:xfrm>
        </p:spPr>
        <p:txBody>
          <a:bodyPr/>
          <a:lstStyle/>
          <a:p>
            <a:r>
              <a:rPr lang="en-US" sz="2000" dirty="0"/>
              <a:t>Cycle</a:t>
            </a:r>
          </a:p>
          <a:p>
            <a:pPr lvl="1"/>
            <a:r>
              <a:rPr lang="en-US" sz="1800" dirty="0"/>
              <a:t>circular sequence of alternating vertices and edges </a:t>
            </a:r>
          </a:p>
          <a:p>
            <a:pPr lvl="1"/>
            <a:r>
              <a:rPr lang="en-US" sz="1800" dirty="0"/>
              <a:t>each edge is preceded and followed by its endpoints</a:t>
            </a:r>
          </a:p>
          <a:p>
            <a:r>
              <a:rPr lang="en-US" sz="2000" dirty="0"/>
              <a:t>Simple cycle</a:t>
            </a:r>
          </a:p>
          <a:p>
            <a:pPr lvl="1"/>
            <a:r>
              <a:rPr lang="en-US" sz="1800" dirty="0"/>
              <a:t>cycle such that all its vertices and edges are distinct</a:t>
            </a:r>
          </a:p>
          <a:p>
            <a:r>
              <a:rPr lang="en-US" sz="2000" dirty="0"/>
              <a:t>Examples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C</a:t>
            </a:r>
            <a:r>
              <a:rPr lang="en-US" sz="1800" baseline="-25000" dirty="0">
                <a:solidFill>
                  <a:schemeClr val="tx2"/>
                </a:solidFill>
              </a:rPr>
              <a:t>1</a:t>
            </a:r>
            <a:r>
              <a:rPr lang="en-US" sz="1800" dirty="0">
                <a:solidFill>
                  <a:schemeClr val="tx2"/>
                </a:solidFill>
              </a:rPr>
              <a:t>=(</a:t>
            </a:r>
            <a:r>
              <a:rPr lang="en-US" sz="1800" dirty="0" err="1">
                <a:solidFill>
                  <a:schemeClr val="tx2"/>
                </a:solidFill>
              </a:rPr>
              <a:t>V,b,X,g,Y,f,W,c,U,</a:t>
            </a:r>
            <a:r>
              <a:rPr lang="en-US" sz="1800" dirty="0" err="1" smtClean="0">
                <a:solidFill>
                  <a:schemeClr val="tx2"/>
                </a:solidFill>
              </a:rPr>
              <a:t>a,</a:t>
            </a:r>
            <a:r>
              <a:rPr lang="en-US" sz="1800" dirty="0" err="1">
                <a:solidFill>
                  <a:schemeClr val="tx2"/>
                </a:solidFill>
                <a:latin typeface="Lucida Grande"/>
                <a:ea typeface="Lucida Grande"/>
                <a:cs typeface="Lucida Grande"/>
                <a:sym typeface="Symbol" pitchFamily="35" charset="2"/>
              </a:rPr>
              <a:t>V</a:t>
            </a:r>
            <a:r>
              <a:rPr lang="en-US" sz="1800" dirty="0" smtClean="0">
                <a:solidFill>
                  <a:schemeClr val="tx2"/>
                </a:solidFill>
              </a:rPr>
              <a:t>)</a:t>
            </a:r>
            <a:r>
              <a:rPr lang="en-US" sz="1800" dirty="0" smtClean="0"/>
              <a:t> </a:t>
            </a:r>
            <a:r>
              <a:rPr lang="en-US" sz="1800" dirty="0"/>
              <a:t>is a simple cycle</a:t>
            </a:r>
          </a:p>
          <a:p>
            <a:pPr lvl="1"/>
            <a:r>
              <a:rPr lang="en-US" sz="1800" dirty="0">
                <a:solidFill>
                  <a:schemeClr val="accent2"/>
                </a:solidFill>
              </a:rPr>
              <a:t>C</a:t>
            </a:r>
            <a:r>
              <a:rPr lang="en-US" sz="1800" baseline="-25000" dirty="0">
                <a:solidFill>
                  <a:schemeClr val="accent2"/>
                </a:solidFill>
              </a:rPr>
              <a:t>2</a:t>
            </a:r>
            <a:r>
              <a:rPr lang="en-US" sz="1800" dirty="0">
                <a:solidFill>
                  <a:schemeClr val="accent2"/>
                </a:solidFill>
              </a:rPr>
              <a:t>=(</a:t>
            </a:r>
            <a:r>
              <a:rPr lang="en-US" sz="1800" dirty="0" err="1">
                <a:solidFill>
                  <a:schemeClr val="accent2"/>
                </a:solidFill>
              </a:rPr>
              <a:t>U,c,W,e,X,g,Y,f,W,d,V,</a:t>
            </a:r>
            <a:r>
              <a:rPr lang="en-US" sz="1800" dirty="0" err="1" smtClean="0">
                <a:solidFill>
                  <a:schemeClr val="accent2"/>
                </a:solidFill>
              </a:rPr>
              <a:t>a,</a:t>
            </a:r>
            <a:r>
              <a:rPr lang="en-US" sz="1800" dirty="0" err="1">
                <a:solidFill>
                  <a:schemeClr val="accent2"/>
                </a:solidFill>
                <a:latin typeface="Lucida Grande"/>
                <a:ea typeface="Lucida Grande"/>
                <a:cs typeface="Lucida Grande"/>
                <a:sym typeface="Symbol" pitchFamily="35" charset="2"/>
              </a:rPr>
              <a:t>U</a:t>
            </a:r>
            <a:r>
              <a:rPr lang="en-US" sz="1800" dirty="0" smtClean="0">
                <a:solidFill>
                  <a:schemeClr val="accent2"/>
                </a:solidFill>
              </a:rPr>
              <a:t>)</a:t>
            </a:r>
            <a:r>
              <a:rPr lang="en-US" sz="1800" dirty="0" smtClean="0"/>
              <a:t> </a:t>
            </a:r>
            <a:r>
              <a:rPr lang="en-US" sz="1800" dirty="0"/>
              <a:t>is a cycle that is not simple</a:t>
            </a:r>
          </a:p>
        </p:txBody>
      </p:sp>
      <p:sp>
        <p:nvSpPr>
          <p:cNvPr id="207876" name="Freeform 4"/>
          <p:cNvSpPr>
            <a:spLocks/>
          </p:cNvSpPr>
          <p:nvPr/>
        </p:nvSpPr>
        <p:spPr bwMode="auto">
          <a:xfrm>
            <a:off x="5343525" y="2735263"/>
            <a:ext cx="1570038" cy="2319337"/>
          </a:xfrm>
          <a:custGeom>
            <a:avLst/>
            <a:gdLst/>
            <a:ahLst/>
            <a:cxnLst>
              <a:cxn ang="0">
                <a:pos x="6" y="389"/>
              </a:cxn>
              <a:cxn ang="0">
                <a:pos x="444" y="95"/>
              </a:cxn>
              <a:cxn ang="0">
                <a:pos x="516" y="959"/>
              </a:cxn>
              <a:cxn ang="0">
                <a:pos x="930" y="1403"/>
              </a:cxn>
              <a:cxn ang="0">
                <a:pos x="870" y="611"/>
              </a:cxn>
              <a:cxn ang="0">
                <a:pos x="438" y="911"/>
              </a:cxn>
              <a:cxn ang="0">
                <a:pos x="0" y="587"/>
              </a:cxn>
            </a:cxnLst>
            <a:rect l="0" t="0" r="r" b="b"/>
            <a:pathLst>
              <a:path w="989" h="1461">
                <a:moveTo>
                  <a:pt x="6" y="389"/>
                </a:moveTo>
                <a:cubicBezTo>
                  <a:pt x="79" y="341"/>
                  <a:pt x="359" y="0"/>
                  <a:pt x="444" y="95"/>
                </a:cubicBezTo>
                <a:cubicBezTo>
                  <a:pt x="529" y="190"/>
                  <a:pt x="435" y="741"/>
                  <a:pt x="516" y="959"/>
                </a:cubicBezTo>
                <a:cubicBezTo>
                  <a:pt x="597" y="1177"/>
                  <a:pt x="871" y="1461"/>
                  <a:pt x="930" y="1403"/>
                </a:cubicBezTo>
                <a:cubicBezTo>
                  <a:pt x="989" y="1345"/>
                  <a:pt x="952" y="693"/>
                  <a:pt x="870" y="611"/>
                </a:cubicBezTo>
                <a:cubicBezTo>
                  <a:pt x="788" y="529"/>
                  <a:pt x="583" y="915"/>
                  <a:pt x="438" y="911"/>
                </a:cubicBezTo>
                <a:cubicBezTo>
                  <a:pt x="293" y="907"/>
                  <a:pt x="91" y="654"/>
                  <a:pt x="0" y="587"/>
                </a:cubicBezTo>
              </a:path>
            </a:pathLst>
          </a:custGeom>
          <a:noFill/>
          <a:ln w="57150" cap="flat" cmpd="sng">
            <a:solidFill>
              <a:schemeClr val="accent2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877" name="Text Box 5"/>
          <p:cNvSpPr txBox="1">
            <a:spLocks noChangeArrowheads="1"/>
          </p:cNvSpPr>
          <p:nvPr/>
        </p:nvSpPr>
        <p:spPr bwMode="auto">
          <a:xfrm>
            <a:off x="7142163" y="3886200"/>
            <a:ext cx="477837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C</a:t>
            </a:r>
            <a:r>
              <a:rPr lang="en-US" baseline="-2500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207879" name="Oval 7"/>
          <p:cNvSpPr>
            <a:spLocks noChangeArrowheads="1"/>
          </p:cNvSpPr>
          <p:nvPr/>
        </p:nvSpPr>
        <p:spPr bwMode="auto">
          <a:xfrm>
            <a:off x="6705600" y="3276600"/>
            <a:ext cx="4572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FBEFD2"/>
                </a:solidFill>
              </a:rPr>
              <a:t>X</a:t>
            </a:r>
          </a:p>
        </p:txBody>
      </p:sp>
      <p:sp>
        <p:nvSpPr>
          <p:cNvPr id="207880" name="Oval 8"/>
          <p:cNvSpPr>
            <a:spLocks noChangeArrowheads="1"/>
          </p:cNvSpPr>
          <p:nvPr/>
        </p:nvSpPr>
        <p:spPr bwMode="auto">
          <a:xfrm>
            <a:off x="4876800" y="3276600"/>
            <a:ext cx="4572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FBEFD2"/>
                </a:solidFill>
              </a:rPr>
              <a:t>U</a:t>
            </a:r>
          </a:p>
        </p:txBody>
      </p:sp>
      <p:sp>
        <p:nvSpPr>
          <p:cNvPr id="207881" name="Oval 9"/>
          <p:cNvSpPr>
            <a:spLocks noChangeArrowheads="1"/>
          </p:cNvSpPr>
          <p:nvPr/>
        </p:nvSpPr>
        <p:spPr bwMode="auto">
          <a:xfrm>
            <a:off x="5791200" y="2362200"/>
            <a:ext cx="4572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FBEFD2"/>
                </a:solidFill>
              </a:rPr>
              <a:t>V</a:t>
            </a:r>
          </a:p>
        </p:txBody>
      </p:sp>
      <p:sp>
        <p:nvSpPr>
          <p:cNvPr id="207882" name="Oval 10"/>
          <p:cNvSpPr>
            <a:spLocks noChangeArrowheads="1"/>
          </p:cNvSpPr>
          <p:nvPr/>
        </p:nvSpPr>
        <p:spPr bwMode="auto">
          <a:xfrm>
            <a:off x="5791200" y="4191000"/>
            <a:ext cx="4572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FBEFD2"/>
                </a:solidFill>
              </a:rPr>
              <a:t>W</a:t>
            </a:r>
          </a:p>
        </p:txBody>
      </p:sp>
      <p:sp>
        <p:nvSpPr>
          <p:cNvPr id="207883" name="Oval 11"/>
          <p:cNvSpPr>
            <a:spLocks noChangeArrowheads="1"/>
          </p:cNvSpPr>
          <p:nvPr/>
        </p:nvSpPr>
        <p:spPr bwMode="auto">
          <a:xfrm>
            <a:off x="7924800" y="3276600"/>
            <a:ext cx="4572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FBEFD2"/>
                </a:solidFill>
              </a:rPr>
              <a:t>Z</a:t>
            </a:r>
          </a:p>
        </p:txBody>
      </p:sp>
      <p:cxnSp>
        <p:nvCxnSpPr>
          <p:cNvPr id="207884" name="AutoShape 12"/>
          <p:cNvCxnSpPr>
            <a:cxnSpLocks noChangeShapeType="1"/>
            <a:stCxn id="207881" idx="3"/>
            <a:endCxn id="207880" idx="7"/>
          </p:cNvCxnSpPr>
          <p:nvPr/>
        </p:nvCxnSpPr>
        <p:spPr bwMode="auto">
          <a:xfrm flipH="1">
            <a:off x="5267325" y="2762250"/>
            <a:ext cx="590550" cy="5715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7885" name="AutoShape 13"/>
          <p:cNvCxnSpPr>
            <a:cxnSpLocks noChangeShapeType="1"/>
            <a:stCxn id="207882" idx="1"/>
            <a:endCxn id="207880" idx="5"/>
          </p:cNvCxnSpPr>
          <p:nvPr/>
        </p:nvCxnSpPr>
        <p:spPr bwMode="auto">
          <a:xfrm flipH="1" flipV="1">
            <a:off x="5267325" y="3676650"/>
            <a:ext cx="590550" cy="5715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7886" name="AutoShape 14"/>
          <p:cNvCxnSpPr>
            <a:cxnSpLocks noChangeShapeType="1"/>
            <a:stCxn id="207882" idx="7"/>
            <a:endCxn id="207879" idx="3"/>
          </p:cNvCxnSpPr>
          <p:nvPr/>
        </p:nvCxnSpPr>
        <p:spPr bwMode="auto">
          <a:xfrm flipV="1">
            <a:off x="6181725" y="3676650"/>
            <a:ext cx="590550" cy="5715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7887" name="AutoShape 15"/>
          <p:cNvCxnSpPr>
            <a:cxnSpLocks noChangeShapeType="1"/>
            <a:stCxn id="207879" idx="6"/>
            <a:endCxn id="207883" idx="2"/>
          </p:cNvCxnSpPr>
          <p:nvPr/>
        </p:nvCxnSpPr>
        <p:spPr bwMode="auto">
          <a:xfrm>
            <a:off x="7172325" y="3505200"/>
            <a:ext cx="74295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7888" name="AutoShape 16"/>
          <p:cNvCxnSpPr>
            <a:cxnSpLocks noChangeShapeType="1"/>
            <a:stCxn id="207881" idx="5"/>
            <a:endCxn id="207879" idx="1"/>
          </p:cNvCxnSpPr>
          <p:nvPr/>
        </p:nvCxnSpPr>
        <p:spPr bwMode="auto">
          <a:xfrm>
            <a:off x="6181725" y="2762250"/>
            <a:ext cx="590550" cy="5715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7889" name="AutoShape 17"/>
          <p:cNvCxnSpPr>
            <a:cxnSpLocks noChangeShapeType="1"/>
            <a:stCxn id="207881" idx="4"/>
            <a:endCxn id="207882" idx="0"/>
          </p:cNvCxnSpPr>
          <p:nvPr/>
        </p:nvCxnSpPr>
        <p:spPr bwMode="auto">
          <a:xfrm>
            <a:off x="6019800" y="2828925"/>
            <a:ext cx="0" cy="1352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07890" name="Oval 18"/>
          <p:cNvSpPr>
            <a:spLocks noChangeArrowheads="1"/>
          </p:cNvSpPr>
          <p:nvPr/>
        </p:nvSpPr>
        <p:spPr bwMode="auto">
          <a:xfrm>
            <a:off x="6715125" y="5105400"/>
            <a:ext cx="4572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FBEFD2"/>
                </a:solidFill>
              </a:rPr>
              <a:t>Y</a:t>
            </a:r>
          </a:p>
        </p:txBody>
      </p:sp>
      <p:cxnSp>
        <p:nvCxnSpPr>
          <p:cNvPr id="207891" name="AutoShape 19"/>
          <p:cNvCxnSpPr>
            <a:cxnSpLocks noChangeShapeType="1"/>
            <a:stCxn id="207882" idx="5"/>
            <a:endCxn id="207890" idx="1"/>
          </p:cNvCxnSpPr>
          <p:nvPr/>
        </p:nvCxnSpPr>
        <p:spPr bwMode="auto">
          <a:xfrm>
            <a:off x="6181725" y="4591050"/>
            <a:ext cx="600075" cy="5715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7892" name="AutoShape 20"/>
          <p:cNvCxnSpPr>
            <a:cxnSpLocks noChangeShapeType="1"/>
            <a:stCxn id="207879" idx="4"/>
            <a:endCxn id="207890" idx="0"/>
          </p:cNvCxnSpPr>
          <p:nvPr/>
        </p:nvCxnSpPr>
        <p:spPr bwMode="auto">
          <a:xfrm>
            <a:off x="6934200" y="3743325"/>
            <a:ext cx="9525" cy="1352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07893" name="Text Box 21"/>
          <p:cNvSpPr txBox="1">
            <a:spLocks noChangeArrowheads="1"/>
          </p:cNvSpPr>
          <p:nvPr/>
        </p:nvSpPr>
        <p:spPr bwMode="auto">
          <a:xfrm>
            <a:off x="5105400" y="2590800"/>
            <a:ext cx="344488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07894" name="Text Box 22"/>
          <p:cNvSpPr txBox="1">
            <a:spLocks noChangeArrowheads="1"/>
          </p:cNvSpPr>
          <p:nvPr/>
        </p:nvSpPr>
        <p:spPr bwMode="auto">
          <a:xfrm>
            <a:off x="5105400" y="3962400"/>
            <a:ext cx="325438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07895" name="Text Box 23"/>
          <p:cNvSpPr txBox="1">
            <a:spLocks noChangeArrowheads="1"/>
          </p:cNvSpPr>
          <p:nvPr/>
        </p:nvSpPr>
        <p:spPr bwMode="auto">
          <a:xfrm>
            <a:off x="6553200" y="2590800"/>
            <a:ext cx="35242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207896" name="Text Box 24"/>
          <p:cNvSpPr txBox="1">
            <a:spLocks noChangeArrowheads="1"/>
          </p:cNvSpPr>
          <p:nvPr/>
        </p:nvSpPr>
        <p:spPr bwMode="auto">
          <a:xfrm>
            <a:off x="6400800" y="3810000"/>
            <a:ext cx="344488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207897" name="Text Box 25"/>
          <p:cNvSpPr txBox="1">
            <a:spLocks noChangeArrowheads="1"/>
          </p:cNvSpPr>
          <p:nvPr/>
        </p:nvSpPr>
        <p:spPr bwMode="auto">
          <a:xfrm>
            <a:off x="5715000" y="3124200"/>
            <a:ext cx="35242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207898" name="Text Box 26"/>
          <p:cNvSpPr txBox="1">
            <a:spLocks noChangeArrowheads="1"/>
          </p:cNvSpPr>
          <p:nvPr/>
        </p:nvSpPr>
        <p:spPr bwMode="auto">
          <a:xfrm>
            <a:off x="6086475" y="4895850"/>
            <a:ext cx="280988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207899" name="Text Box 27"/>
          <p:cNvSpPr txBox="1">
            <a:spLocks noChangeArrowheads="1"/>
          </p:cNvSpPr>
          <p:nvPr/>
        </p:nvSpPr>
        <p:spPr bwMode="auto">
          <a:xfrm>
            <a:off x="7086600" y="4267200"/>
            <a:ext cx="35242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207900" name="Text Box 28"/>
          <p:cNvSpPr txBox="1">
            <a:spLocks noChangeArrowheads="1"/>
          </p:cNvSpPr>
          <p:nvPr/>
        </p:nvSpPr>
        <p:spPr bwMode="auto">
          <a:xfrm>
            <a:off x="7400925" y="3505200"/>
            <a:ext cx="35242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207901" name="Text Box 29"/>
          <p:cNvSpPr txBox="1">
            <a:spLocks noChangeArrowheads="1"/>
          </p:cNvSpPr>
          <p:nvPr/>
        </p:nvSpPr>
        <p:spPr bwMode="auto">
          <a:xfrm>
            <a:off x="5556250" y="3505200"/>
            <a:ext cx="477838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C</a:t>
            </a:r>
            <a:r>
              <a:rPr lang="en-US" baseline="-25000">
                <a:solidFill>
                  <a:schemeClr val="accent2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1">
  <a:themeElements>
    <a:clrScheme name="Custom 5">
      <a:dk1>
        <a:srgbClr val="000000"/>
      </a:dk1>
      <a:lt1>
        <a:srgbClr val="FBEFD2"/>
      </a:lt1>
      <a:dk2>
        <a:srgbClr val="000000"/>
      </a:dk2>
      <a:lt2>
        <a:srgbClr val="969696"/>
      </a:lt2>
      <a:accent1>
        <a:srgbClr val="800000"/>
      </a:accent1>
      <a:accent2>
        <a:srgbClr val="254C00"/>
      </a:accent2>
      <a:accent3>
        <a:srgbClr val="0000FF"/>
      </a:accent3>
      <a:accent4>
        <a:srgbClr val="40008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310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0" charset="0"/>
          </a:defRPr>
        </a:defPPr>
      </a:lstStyle>
    </a:lnDef>
  </a:objectDefaults>
  <a:extraClrSchemeLst>
    <a:extraClrScheme>
      <a:clrScheme name="31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3596</TotalTime>
  <Words>1214</Words>
  <Application>Microsoft Office PowerPoint</Application>
  <PresentationFormat>On-screen Show (4:3)</PresentationFormat>
  <Paragraphs>376</Paragraphs>
  <Slides>27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9" baseType="lpstr">
      <vt:lpstr>ＭＳ Ｐゴシック</vt:lpstr>
      <vt:lpstr>Arial</vt:lpstr>
      <vt:lpstr>Calibri</vt:lpstr>
      <vt:lpstr>Comic Sans MS</vt:lpstr>
      <vt:lpstr>Lucida Grande</vt:lpstr>
      <vt:lpstr>Symbol</vt:lpstr>
      <vt:lpstr>Tahoma</vt:lpstr>
      <vt:lpstr>Times New Roman</vt:lpstr>
      <vt:lpstr>Wingdings</vt:lpstr>
      <vt:lpstr>2011</vt:lpstr>
      <vt:lpstr>VISIO</vt:lpstr>
      <vt:lpstr>Equation</vt:lpstr>
      <vt:lpstr>Graphs – ADTs and Implementations</vt:lpstr>
      <vt:lpstr>Applications of Graphs</vt:lpstr>
      <vt:lpstr>Outline</vt:lpstr>
      <vt:lpstr>Outline</vt:lpstr>
      <vt:lpstr>Edge Types</vt:lpstr>
      <vt:lpstr>Vertices and Edges</vt:lpstr>
      <vt:lpstr>Graphs </vt:lpstr>
      <vt:lpstr>Paths</vt:lpstr>
      <vt:lpstr>Cycles</vt:lpstr>
      <vt:lpstr>Subgraphs</vt:lpstr>
      <vt:lpstr>Connectivity</vt:lpstr>
      <vt:lpstr>Trees</vt:lpstr>
      <vt:lpstr>Spanning Trees </vt:lpstr>
      <vt:lpstr>Reachability in Directed Graphs</vt:lpstr>
      <vt:lpstr>Properties</vt:lpstr>
      <vt:lpstr>Outline</vt:lpstr>
      <vt:lpstr>Main Methods of the (Undirected) Graph ADT</vt:lpstr>
      <vt:lpstr>Directed Graph ADT</vt:lpstr>
      <vt:lpstr>Outline</vt:lpstr>
      <vt:lpstr>Running Time of Graph Algorithms</vt:lpstr>
      <vt:lpstr>PowerPoint Presentation</vt:lpstr>
      <vt:lpstr>Representing Graphs (Details)</vt:lpstr>
      <vt:lpstr>Edge List Structure </vt:lpstr>
      <vt:lpstr>Adjacency List Structure </vt:lpstr>
      <vt:lpstr>Adjacency Matrix Structure</vt:lpstr>
      <vt:lpstr>Asymptotic Performance  (assuming collections V and E represented as doubly-linked lists)</vt:lpstr>
      <vt:lpstr>Outline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James Elder</dc:creator>
  <cp:keywords/>
  <dc:description/>
  <cp:lastModifiedBy>Microsoft account</cp:lastModifiedBy>
  <cp:revision>71</cp:revision>
  <cp:lastPrinted>2010-03-25T16:57:24Z</cp:lastPrinted>
  <dcterms:created xsi:type="dcterms:W3CDTF">2010-04-13T02:18:56Z</dcterms:created>
  <dcterms:modified xsi:type="dcterms:W3CDTF">2014-07-23T18:15:53Z</dcterms:modified>
  <cp:category/>
</cp:coreProperties>
</file>